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7" r:id="rId4"/>
    <p:sldId id="268" r:id="rId5"/>
    <p:sldId id="261" r:id="rId6"/>
    <p:sldId id="263" r:id="rId7"/>
    <p:sldId id="281" r:id="rId8"/>
    <p:sldId id="286" r:id="rId9"/>
    <p:sldId id="282" r:id="rId10"/>
    <p:sldId id="262" r:id="rId11"/>
    <p:sldId id="283" r:id="rId12"/>
    <p:sldId id="285" r:id="rId13"/>
    <p:sldId id="278" r:id="rId14"/>
    <p:sldId id="266" r:id="rId15"/>
  </p:sldIdLst>
  <p:sldSz cx="6756400" cy="3803650"/>
  <p:notesSz cx="6756400" cy="38036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hHpFEc5+bJDXBM95nJ0TEVL3Ry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105B9E"/>
    <a:srgbClr val="77B959"/>
    <a:srgbClr val="E2703E"/>
    <a:srgbClr val="184D95"/>
    <a:srgbClr val="3C9582"/>
    <a:srgbClr val="0087C9"/>
    <a:srgbClr val="174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7"/>
    <p:restoredTop sz="96301"/>
  </p:normalViewPr>
  <p:slideViewPr>
    <p:cSldViewPr snapToGrid="0">
      <p:cViewPr varScale="1">
        <p:scale>
          <a:sx n="207" d="100"/>
          <a:sy n="207" d="100"/>
        </p:scale>
        <p:origin x="176" y="3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26275" y="285250"/>
            <a:ext cx="4504475" cy="142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3F630D1B-35A7-100E-8825-CE56965E6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>
            <a:extLst>
              <a:ext uri="{FF2B5EF4-FFF2-40B4-BE49-F238E27FC236}">
                <a16:creationId xmlns:a16="http://schemas.microsoft.com/office/drawing/2014/main" id="{F1950641-6445-ECFD-F824-A5C45146C7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4FA34EEC-4771-6628-AB16-22A2732F5F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038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975959186a_0_87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3975959186a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B891FDB4-3E60-CFB9-DCF1-6245C3E07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>
            <a:extLst>
              <a:ext uri="{FF2B5EF4-FFF2-40B4-BE49-F238E27FC236}">
                <a16:creationId xmlns:a16="http://schemas.microsoft.com/office/drawing/2014/main" id="{AAA33797-EE43-5D4F-8C39-FCED17107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6D65068A-C769-6462-2C65-644FD33E73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2832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54BC0104-104B-E9C3-A7D3-1D6080E19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>
            <a:extLst>
              <a:ext uri="{FF2B5EF4-FFF2-40B4-BE49-F238E27FC236}">
                <a16:creationId xmlns:a16="http://schemas.microsoft.com/office/drawing/2014/main" id="{54F603E2-30A4-F09D-26E9-C9891F2C65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A2B42AEF-474A-FA68-1DF4-C25575EE05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830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43940"/>
            <a:ext cx="6754177" cy="275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3154" y="407518"/>
            <a:ext cx="948715" cy="5279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3"/>
          <p:cNvSpPr/>
          <p:nvPr/>
        </p:nvSpPr>
        <p:spPr>
          <a:xfrm>
            <a:off x="3119581" y="847666"/>
            <a:ext cx="50800" cy="80645"/>
          </a:xfrm>
          <a:custGeom>
            <a:avLst/>
            <a:gdLst/>
            <a:ahLst/>
            <a:cxnLst/>
            <a:rect l="l" t="t" r="r" b="b"/>
            <a:pathLst>
              <a:path w="50800" h="80644" extrusionOk="0">
                <a:moveTo>
                  <a:pt x="50749" y="0"/>
                </a:moveTo>
                <a:lnTo>
                  <a:pt x="0" y="80581"/>
                </a:lnTo>
                <a:lnTo>
                  <a:pt x="50749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3"/>
          <p:cNvSpPr/>
          <p:nvPr/>
        </p:nvSpPr>
        <p:spPr>
          <a:xfrm>
            <a:off x="3088321" y="928251"/>
            <a:ext cx="31750" cy="96520"/>
          </a:xfrm>
          <a:custGeom>
            <a:avLst/>
            <a:gdLst/>
            <a:ahLst/>
            <a:cxnLst/>
            <a:rect l="l" t="t" r="r" b="b"/>
            <a:pathLst>
              <a:path w="31750" h="96519" extrusionOk="0">
                <a:moveTo>
                  <a:pt x="31254" y="0"/>
                </a:moveTo>
                <a:lnTo>
                  <a:pt x="0" y="96227"/>
                </a:lnTo>
                <a:lnTo>
                  <a:pt x="31254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1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9517" y="239344"/>
            <a:ext cx="205104" cy="25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7968" y="354083"/>
            <a:ext cx="147027" cy="146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76550" y="375792"/>
            <a:ext cx="171043" cy="27296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3"/>
          <p:cNvSpPr/>
          <p:nvPr/>
        </p:nvSpPr>
        <p:spPr>
          <a:xfrm>
            <a:off x="2576551" y="375798"/>
            <a:ext cx="171450" cy="273050"/>
          </a:xfrm>
          <a:custGeom>
            <a:avLst/>
            <a:gdLst/>
            <a:ahLst/>
            <a:cxnLst/>
            <a:rect l="l" t="t" r="r" b="b"/>
            <a:pathLst>
              <a:path w="171450" h="273050" extrusionOk="0">
                <a:moveTo>
                  <a:pt x="56883" y="0"/>
                </a:moveTo>
                <a:lnTo>
                  <a:pt x="0" y="272948"/>
                </a:lnTo>
                <a:lnTo>
                  <a:pt x="171030" y="164033"/>
                </a:lnTo>
                <a:lnTo>
                  <a:pt x="56883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76550" y="539826"/>
            <a:ext cx="254406" cy="17572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3"/>
          <p:cNvSpPr/>
          <p:nvPr/>
        </p:nvSpPr>
        <p:spPr>
          <a:xfrm>
            <a:off x="2576545" y="539830"/>
            <a:ext cx="254635" cy="175895"/>
          </a:xfrm>
          <a:custGeom>
            <a:avLst/>
            <a:gdLst/>
            <a:ahLst/>
            <a:cxnLst/>
            <a:rect l="l" t="t" r="r" b="b"/>
            <a:pathLst>
              <a:path w="254635" h="175895" extrusionOk="0">
                <a:moveTo>
                  <a:pt x="171043" y="0"/>
                </a:moveTo>
                <a:lnTo>
                  <a:pt x="0" y="108915"/>
                </a:lnTo>
                <a:lnTo>
                  <a:pt x="254406" y="175717"/>
                </a:lnTo>
                <a:lnTo>
                  <a:pt x="171043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22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47594" y="539826"/>
            <a:ext cx="314998" cy="17572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3"/>
          <p:cNvSpPr/>
          <p:nvPr/>
        </p:nvSpPr>
        <p:spPr>
          <a:xfrm>
            <a:off x="2747594" y="539827"/>
            <a:ext cx="315595" cy="175895"/>
          </a:xfrm>
          <a:custGeom>
            <a:avLst/>
            <a:gdLst/>
            <a:ahLst/>
            <a:cxnLst/>
            <a:rect l="l" t="t" r="r" b="b"/>
            <a:pathLst>
              <a:path w="315594" h="175895" extrusionOk="0">
                <a:moveTo>
                  <a:pt x="314998" y="42811"/>
                </a:moveTo>
                <a:lnTo>
                  <a:pt x="0" y="0"/>
                </a:lnTo>
                <a:lnTo>
                  <a:pt x="83362" y="175717"/>
                </a:lnTo>
                <a:lnTo>
                  <a:pt x="314998" y="42811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2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35516" y="648754"/>
            <a:ext cx="203860" cy="23541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3"/>
          <p:cNvSpPr/>
          <p:nvPr/>
        </p:nvSpPr>
        <p:spPr>
          <a:xfrm>
            <a:off x="2535521" y="648756"/>
            <a:ext cx="204470" cy="235585"/>
          </a:xfrm>
          <a:custGeom>
            <a:avLst/>
            <a:gdLst/>
            <a:ahLst/>
            <a:cxnLst/>
            <a:rect l="l" t="t" r="r" b="b"/>
            <a:pathLst>
              <a:path w="204469" h="235584" extrusionOk="0">
                <a:moveTo>
                  <a:pt x="0" y="235419"/>
                </a:moveTo>
                <a:lnTo>
                  <a:pt x="203847" y="227761"/>
                </a:lnTo>
                <a:lnTo>
                  <a:pt x="41033" y="0"/>
                </a:lnTo>
                <a:lnTo>
                  <a:pt x="0" y="235419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Google Shape;26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76550" y="648754"/>
            <a:ext cx="254406" cy="22774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3"/>
          <p:cNvSpPr/>
          <p:nvPr/>
        </p:nvSpPr>
        <p:spPr>
          <a:xfrm>
            <a:off x="2576551" y="648750"/>
            <a:ext cx="254635" cy="227965"/>
          </a:xfrm>
          <a:custGeom>
            <a:avLst/>
            <a:gdLst/>
            <a:ahLst/>
            <a:cxnLst/>
            <a:rect l="l" t="t" r="r" b="b"/>
            <a:pathLst>
              <a:path w="254635" h="227965" extrusionOk="0">
                <a:moveTo>
                  <a:pt x="0" y="0"/>
                </a:moveTo>
                <a:lnTo>
                  <a:pt x="162814" y="227761"/>
                </a:lnTo>
                <a:lnTo>
                  <a:pt x="254406" y="66802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" name="Google Shape;28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47594" y="377723"/>
            <a:ext cx="346671" cy="20491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3"/>
          <p:cNvSpPr/>
          <p:nvPr/>
        </p:nvSpPr>
        <p:spPr>
          <a:xfrm>
            <a:off x="2747594" y="376454"/>
            <a:ext cx="346710" cy="206375"/>
          </a:xfrm>
          <a:custGeom>
            <a:avLst/>
            <a:gdLst/>
            <a:ahLst/>
            <a:cxnLst/>
            <a:rect l="l" t="t" r="r" b="b"/>
            <a:pathLst>
              <a:path w="346710" h="206375" extrusionOk="0">
                <a:moveTo>
                  <a:pt x="314998" y="206184"/>
                </a:moveTo>
                <a:lnTo>
                  <a:pt x="346671" y="174485"/>
                </a:lnTo>
                <a:lnTo>
                  <a:pt x="337302" y="170499"/>
                </a:lnTo>
                <a:lnTo>
                  <a:pt x="327055" y="165433"/>
                </a:lnTo>
                <a:lnTo>
                  <a:pt x="316719" y="159419"/>
                </a:lnTo>
                <a:lnTo>
                  <a:pt x="307085" y="152590"/>
                </a:lnTo>
                <a:lnTo>
                  <a:pt x="306844" y="152399"/>
                </a:lnTo>
                <a:lnTo>
                  <a:pt x="306616" y="152209"/>
                </a:lnTo>
                <a:lnTo>
                  <a:pt x="306387" y="152018"/>
                </a:lnTo>
                <a:lnTo>
                  <a:pt x="288074" y="125006"/>
                </a:lnTo>
                <a:lnTo>
                  <a:pt x="285076" y="119468"/>
                </a:lnTo>
                <a:lnTo>
                  <a:pt x="247624" y="99157"/>
                </a:lnTo>
                <a:lnTo>
                  <a:pt x="237921" y="98399"/>
                </a:lnTo>
                <a:lnTo>
                  <a:pt x="228371" y="94348"/>
                </a:lnTo>
                <a:lnTo>
                  <a:pt x="221510" y="87185"/>
                </a:lnTo>
                <a:lnTo>
                  <a:pt x="215986" y="79908"/>
                </a:lnTo>
                <a:lnTo>
                  <a:pt x="210451" y="75514"/>
                </a:lnTo>
                <a:lnTo>
                  <a:pt x="209765" y="75298"/>
                </a:lnTo>
                <a:lnTo>
                  <a:pt x="209118" y="75196"/>
                </a:lnTo>
                <a:lnTo>
                  <a:pt x="208495" y="75145"/>
                </a:lnTo>
                <a:lnTo>
                  <a:pt x="203174" y="74752"/>
                </a:lnTo>
                <a:lnTo>
                  <a:pt x="199466" y="80009"/>
                </a:lnTo>
                <a:lnTo>
                  <a:pt x="193052" y="80086"/>
                </a:lnTo>
                <a:lnTo>
                  <a:pt x="181009" y="75305"/>
                </a:lnTo>
                <a:lnTo>
                  <a:pt x="170714" y="63560"/>
                </a:lnTo>
                <a:lnTo>
                  <a:pt x="162661" y="49228"/>
                </a:lnTo>
                <a:lnTo>
                  <a:pt x="157340" y="36690"/>
                </a:lnTo>
                <a:lnTo>
                  <a:pt x="149607" y="29259"/>
                </a:lnTo>
                <a:lnTo>
                  <a:pt x="141881" y="19265"/>
                </a:lnTo>
                <a:lnTo>
                  <a:pt x="134340" y="9529"/>
                </a:lnTo>
                <a:lnTo>
                  <a:pt x="127165" y="2870"/>
                </a:lnTo>
                <a:lnTo>
                  <a:pt x="122415" y="0"/>
                </a:lnTo>
                <a:lnTo>
                  <a:pt x="120294" y="1460"/>
                </a:lnTo>
                <a:lnTo>
                  <a:pt x="115684" y="3543"/>
                </a:lnTo>
                <a:lnTo>
                  <a:pt x="83451" y="27685"/>
                </a:lnTo>
                <a:lnTo>
                  <a:pt x="78435" y="34137"/>
                </a:lnTo>
                <a:lnTo>
                  <a:pt x="76238" y="37058"/>
                </a:lnTo>
                <a:lnTo>
                  <a:pt x="58470" y="48412"/>
                </a:lnTo>
                <a:lnTo>
                  <a:pt x="0" y="163372"/>
                </a:lnTo>
                <a:lnTo>
                  <a:pt x="314998" y="206184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" name="Google Shape;30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33433" y="262166"/>
            <a:ext cx="172579" cy="27766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3"/>
          <p:cNvSpPr/>
          <p:nvPr/>
        </p:nvSpPr>
        <p:spPr>
          <a:xfrm>
            <a:off x="2633441" y="262169"/>
            <a:ext cx="172720" cy="278130"/>
          </a:xfrm>
          <a:custGeom>
            <a:avLst/>
            <a:gdLst/>
            <a:ahLst/>
            <a:cxnLst/>
            <a:rect l="l" t="t" r="r" b="b"/>
            <a:pathLst>
              <a:path w="172719" h="278130" extrusionOk="0">
                <a:moveTo>
                  <a:pt x="114147" y="277660"/>
                </a:moveTo>
                <a:lnTo>
                  <a:pt x="172618" y="162699"/>
                </a:lnTo>
                <a:lnTo>
                  <a:pt x="172440" y="162737"/>
                </a:lnTo>
                <a:lnTo>
                  <a:pt x="172288" y="162788"/>
                </a:lnTo>
                <a:lnTo>
                  <a:pt x="172097" y="162814"/>
                </a:lnTo>
                <a:lnTo>
                  <a:pt x="168986" y="147586"/>
                </a:lnTo>
                <a:lnTo>
                  <a:pt x="168224" y="139014"/>
                </a:lnTo>
                <a:lnTo>
                  <a:pt x="158496" y="104533"/>
                </a:lnTo>
                <a:lnTo>
                  <a:pt x="156502" y="101447"/>
                </a:lnTo>
                <a:lnTo>
                  <a:pt x="152396" y="93818"/>
                </a:lnTo>
                <a:lnTo>
                  <a:pt x="148401" y="85124"/>
                </a:lnTo>
                <a:lnTo>
                  <a:pt x="144084" y="76626"/>
                </a:lnTo>
                <a:lnTo>
                  <a:pt x="125374" y="62928"/>
                </a:lnTo>
                <a:lnTo>
                  <a:pt x="122466" y="60236"/>
                </a:lnTo>
                <a:lnTo>
                  <a:pt x="120103" y="58039"/>
                </a:lnTo>
                <a:lnTo>
                  <a:pt x="118313" y="52527"/>
                </a:lnTo>
                <a:lnTo>
                  <a:pt x="115785" y="49415"/>
                </a:lnTo>
                <a:lnTo>
                  <a:pt x="110319" y="43204"/>
                </a:lnTo>
                <a:lnTo>
                  <a:pt x="103757" y="37193"/>
                </a:lnTo>
                <a:lnTo>
                  <a:pt x="96392" y="32604"/>
                </a:lnTo>
                <a:lnTo>
                  <a:pt x="88519" y="30657"/>
                </a:lnTo>
                <a:lnTo>
                  <a:pt x="89172" y="22531"/>
                </a:lnTo>
                <a:lnTo>
                  <a:pt x="85075" y="17029"/>
                </a:lnTo>
                <a:lnTo>
                  <a:pt x="78433" y="12743"/>
                </a:lnTo>
                <a:lnTo>
                  <a:pt x="71450" y="8267"/>
                </a:lnTo>
                <a:lnTo>
                  <a:pt x="68922" y="6273"/>
                </a:lnTo>
                <a:lnTo>
                  <a:pt x="64617" y="2933"/>
                </a:lnTo>
                <a:lnTo>
                  <a:pt x="61188" y="0"/>
                </a:lnTo>
                <a:lnTo>
                  <a:pt x="0" y="113626"/>
                </a:lnTo>
                <a:lnTo>
                  <a:pt x="114147" y="27766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Google Shape;3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69895" y="375792"/>
            <a:ext cx="163537" cy="27296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3"/>
          <p:cNvSpPr/>
          <p:nvPr/>
        </p:nvSpPr>
        <p:spPr>
          <a:xfrm>
            <a:off x="2469897" y="375798"/>
            <a:ext cx="163830" cy="273050"/>
          </a:xfrm>
          <a:custGeom>
            <a:avLst/>
            <a:gdLst/>
            <a:ahLst/>
            <a:cxnLst/>
            <a:rect l="l" t="t" r="r" b="b"/>
            <a:pathLst>
              <a:path w="163830" h="273050" extrusionOk="0">
                <a:moveTo>
                  <a:pt x="163537" y="0"/>
                </a:moveTo>
                <a:lnTo>
                  <a:pt x="20040" y="123164"/>
                </a:lnTo>
                <a:lnTo>
                  <a:pt x="21742" y="129095"/>
                </a:lnTo>
                <a:lnTo>
                  <a:pt x="30429" y="132956"/>
                </a:lnTo>
                <a:lnTo>
                  <a:pt x="31623" y="138684"/>
                </a:lnTo>
                <a:lnTo>
                  <a:pt x="18275" y="175323"/>
                </a:lnTo>
                <a:lnTo>
                  <a:pt x="11214" y="180225"/>
                </a:lnTo>
                <a:lnTo>
                  <a:pt x="8509" y="181787"/>
                </a:lnTo>
                <a:lnTo>
                  <a:pt x="4775" y="183934"/>
                </a:lnTo>
                <a:lnTo>
                  <a:pt x="1117" y="186461"/>
                </a:lnTo>
                <a:lnTo>
                  <a:pt x="762" y="189395"/>
                </a:lnTo>
                <a:lnTo>
                  <a:pt x="0" y="195897"/>
                </a:lnTo>
                <a:lnTo>
                  <a:pt x="10579" y="203403"/>
                </a:lnTo>
                <a:lnTo>
                  <a:pt x="11544" y="208699"/>
                </a:lnTo>
                <a:lnTo>
                  <a:pt x="11887" y="210591"/>
                </a:lnTo>
                <a:lnTo>
                  <a:pt x="11633" y="213334"/>
                </a:lnTo>
                <a:lnTo>
                  <a:pt x="11176" y="216408"/>
                </a:lnTo>
                <a:lnTo>
                  <a:pt x="10604" y="220243"/>
                </a:lnTo>
                <a:lnTo>
                  <a:pt x="9702" y="224650"/>
                </a:lnTo>
                <a:lnTo>
                  <a:pt x="9169" y="228752"/>
                </a:lnTo>
                <a:lnTo>
                  <a:pt x="106654" y="272948"/>
                </a:lnTo>
                <a:lnTo>
                  <a:pt x="163537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Google Shape;34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30957" y="582637"/>
            <a:ext cx="231635" cy="17698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3"/>
          <p:cNvSpPr/>
          <p:nvPr/>
        </p:nvSpPr>
        <p:spPr>
          <a:xfrm>
            <a:off x="2830955" y="582641"/>
            <a:ext cx="231775" cy="177165"/>
          </a:xfrm>
          <a:custGeom>
            <a:avLst/>
            <a:gdLst/>
            <a:ahLst/>
            <a:cxnLst/>
            <a:rect l="l" t="t" r="r" b="b"/>
            <a:pathLst>
              <a:path w="231775" h="177165" extrusionOk="0">
                <a:moveTo>
                  <a:pt x="0" y="132905"/>
                </a:moveTo>
                <a:lnTo>
                  <a:pt x="224497" y="176974"/>
                </a:lnTo>
                <a:lnTo>
                  <a:pt x="231635" y="0"/>
                </a:lnTo>
                <a:lnTo>
                  <a:pt x="0" y="132905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" name="Google Shape;36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739377" y="715556"/>
            <a:ext cx="316064" cy="16094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3"/>
          <p:cNvSpPr/>
          <p:nvPr/>
        </p:nvSpPr>
        <p:spPr>
          <a:xfrm>
            <a:off x="2739364" y="715553"/>
            <a:ext cx="316230" cy="161290"/>
          </a:xfrm>
          <a:custGeom>
            <a:avLst/>
            <a:gdLst/>
            <a:ahLst/>
            <a:cxnLst/>
            <a:rect l="l" t="t" r="r" b="b"/>
            <a:pathLst>
              <a:path w="316230" h="161290" extrusionOk="0">
                <a:moveTo>
                  <a:pt x="0" y="160959"/>
                </a:moveTo>
                <a:lnTo>
                  <a:pt x="316077" y="44069"/>
                </a:lnTo>
                <a:lnTo>
                  <a:pt x="91592" y="0"/>
                </a:lnTo>
                <a:lnTo>
                  <a:pt x="0" y="160959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" name="Google Shape;38;p1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739377" y="759625"/>
            <a:ext cx="316064" cy="16863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3"/>
          <p:cNvSpPr/>
          <p:nvPr/>
        </p:nvSpPr>
        <p:spPr>
          <a:xfrm>
            <a:off x="2739364" y="759622"/>
            <a:ext cx="316230" cy="168910"/>
          </a:xfrm>
          <a:custGeom>
            <a:avLst/>
            <a:gdLst/>
            <a:ahLst/>
            <a:cxnLst/>
            <a:rect l="l" t="t" r="r" b="b"/>
            <a:pathLst>
              <a:path w="316230" h="168909" extrusionOk="0">
                <a:moveTo>
                  <a:pt x="0" y="116890"/>
                </a:moveTo>
                <a:lnTo>
                  <a:pt x="203847" y="168630"/>
                </a:lnTo>
                <a:lnTo>
                  <a:pt x="316077" y="0"/>
                </a:lnTo>
                <a:lnTo>
                  <a:pt x="0" y="11689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1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739377" y="876503"/>
            <a:ext cx="203822" cy="16135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3"/>
          <p:cNvSpPr/>
          <p:nvPr/>
        </p:nvSpPr>
        <p:spPr>
          <a:xfrm>
            <a:off x="2739368" y="876507"/>
            <a:ext cx="203835" cy="161925"/>
          </a:xfrm>
          <a:custGeom>
            <a:avLst/>
            <a:gdLst/>
            <a:ahLst/>
            <a:cxnLst/>
            <a:rect l="l" t="t" r="r" b="b"/>
            <a:pathLst>
              <a:path w="203835" h="161925" extrusionOk="0">
                <a:moveTo>
                  <a:pt x="62534" y="161353"/>
                </a:moveTo>
                <a:lnTo>
                  <a:pt x="203835" y="51739"/>
                </a:lnTo>
                <a:lnTo>
                  <a:pt x="0" y="0"/>
                </a:lnTo>
                <a:lnTo>
                  <a:pt x="62534" y="16135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" name="Google Shape;42;p1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535516" y="876503"/>
            <a:ext cx="266382" cy="16135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3"/>
          <p:cNvSpPr/>
          <p:nvPr/>
        </p:nvSpPr>
        <p:spPr>
          <a:xfrm>
            <a:off x="2535520" y="876507"/>
            <a:ext cx="266700" cy="161925"/>
          </a:xfrm>
          <a:custGeom>
            <a:avLst/>
            <a:gdLst/>
            <a:ahLst/>
            <a:cxnLst/>
            <a:rect l="l" t="t" r="r" b="b"/>
            <a:pathLst>
              <a:path w="266700" h="161925" extrusionOk="0">
                <a:moveTo>
                  <a:pt x="266382" y="161353"/>
                </a:moveTo>
                <a:lnTo>
                  <a:pt x="203847" y="0"/>
                </a:lnTo>
                <a:lnTo>
                  <a:pt x="0" y="7670"/>
                </a:lnTo>
                <a:lnTo>
                  <a:pt x="266382" y="16135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" name="Google Shape;44;p1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441791" y="604558"/>
            <a:ext cx="134759" cy="27961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3"/>
          <p:cNvSpPr/>
          <p:nvPr/>
        </p:nvSpPr>
        <p:spPr>
          <a:xfrm>
            <a:off x="2441792" y="604554"/>
            <a:ext cx="135255" cy="280035"/>
          </a:xfrm>
          <a:custGeom>
            <a:avLst/>
            <a:gdLst/>
            <a:ahLst/>
            <a:cxnLst/>
            <a:rect l="l" t="t" r="r" b="b"/>
            <a:pathLst>
              <a:path w="135255" h="280034" extrusionOk="0">
                <a:moveTo>
                  <a:pt x="134759" y="44195"/>
                </a:moveTo>
                <a:lnTo>
                  <a:pt x="37274" y="0"/>
                </a:lnTo>
                <a:lnTo>
                  <a:pt x="36931" y="2578"/>
                </a:lnTo>
                <a:lnTo>
                  <a:pt x="36741" y="5054"/>
                </a:lnTo>
                <a:lnTo>
                  <a:pt x="36855" y="7200"/>
                </a:lnTo>
                <a:lnTo>
                  <a:pt x="37325" y="15265"/>
                </a:lnTo>
                <a:lnTo>
                  <a:pt x="42494" y="23571"/>
                </a:lnTo>
                <a:lnTo>
                  <a:pt x="43700" y="30111"/>
                </a:lnTo>
                <a:lnTo>
                  <a:pt x="43853" y="30949"/>
                </a:lnTo>
                <a:lnTo>
                  <a:pt x="43967" y="31762"/>
                </a:lnTo>
                <a:lnTo>
                  <a:pt x="43967" y="32524"/>
                </a:lnTo>
                <a:lnTo>
                  <a:pt x="44043" y="41401"/>
                </a:lnTo>
                <a:lnTo>
                  <a:pt x="35204" y="44538"/>
                </a:lnTo>
                <a:lnTo>
                  <a:pt x="33743" y="51434"/>
                </a:lnTo>
                <a:lnTo>
                  <a:pt x="33108" y="54444"/>
                </a:lnTo>
                <a:lnTo>
                  <a:pt x="34340" y="57162"/>
                </a:lnTo>
                <a:lnTo>
                  <a:pt x="34035" y="58724"/>
                </a:lnTo>
                <a:lnTo>
                  <a:pt x="33553" y="61112"/>
                </a:lnTo>
                <a:lnTo>
                  <a:pt x="31711" y="63207"/>
                </a:lnTo>
                <a:lnTo>
                  <a:pt x="31216" y="65493"/>
                </a:lnTo>
                <a:lnTo>
                  <a:pt x="31620" y="73122"/>
                </a:lnTo>
                <a:lnTo>
                  <a:pt x="34688" y="81383"/>
                </a:lnTo>
                <a:lnTo>
                  <a:pt x="38658" y="89684"/>
                </a:lnTo>
                <a:lnTo>
                  <a:pt x="41770" y="97434"/>
                </a:lnTo>
                <a:lnTo>
                  <a:pt x="45262" y="116725"/>
                </a:lnTo>
                <a:lnTo>
                  <a:pt x="49936" y="126555"/>
                </a:lnTo>
                <a:lnTo>
                  <a:pt x="52428" y="132314"/>
                </a:lnTo>
                <a:lnTo>
                  <a:pt x="54754" y="138976"/>
                </a:lnTo>
                <a:lnTo>
                  <a:pt x="56363" y="145761"/>
                </a:lnTo>
                <a:lnTo>
                  <a:pt x="56705" y="151891"/>
                </a:lnTo>
                <a:lnTo>
                  <a:pt x="56616" y="152336"/>
                </a:lnTo>
                <a:lnTo>
                  <a:pt x="56464" y="152819"/>
                </a:lnTo>
                <a:lnTo>
                  <a:pt x="56172" y="153746"/>
                </a:lnTo>
                <a:lnTo>
                  <a:pt x="46939" y="176466"/>
                </a:lnTo>
                <a:lnTo>
                  <a:pt x="37414" y="173964"/>
                </a:lnTo>
                <a:lnTo>
                  <a:pt x="32461" y="176758"/>
                </a:lnTo>
                <a:lnTo>
                  <a:pt x="30289" y="177990"/>
                </a:lnTo>
                <a:lnTo>
                  <a:pt x="30187" y="180593"/>
                </a:lnTo>
                <a:lnTo>
                  <a:pt x="29667" y="180962"/>
                </a:lnTo>
                <a:lnTo>
                  <a:pt x="28905" y="181495"/>
                </a:lnTo>
                <a:lnTo>
                  <a:pt x="18491" y="177012"/>
                </a:lnTo>
                <a:lnTo>
                  <a:pt x="12166" y="183845"/>
                </a:lnTo>
                <a:lnTo>
                  <a:pt x="9586" y="189465"/>
                </a:lnTo>
                <a:lnTo>
                  <a:pt x="9328" y="196419"/>
                </a:lnTo>
                <a:lnTo>
                  <a:pt x="9927" y="203538"/>
                </a:lnTo>
                <a:lnTo>
                  <a:pt x="9918" y="209651"/>
                </a:lnTo>
                <a:lnTo>
                  <a:pt x="7047" y="215906"/>
                </a:lnTo>
                <a:lnTo>
                  <a:pt x="2867" y="222480"/>
                </a:lnTo>
                <a:lnTo>
                  <a:pt x="1396" y="228227"/>
                </a:lnTo>
                <a:lnTo>
                  <a:pt x="6654" y="232003"/>
                </a:lnTo>
                <a:lnTo>
                  <a:pt x="22237" y="218617"/>
                </a:lnTo>
                <a:lnTo>
                  <a:pt x="22631" y="220319"/>
                </a:lnTo>
                <a:lnTo>
                  <a:pt x="22491" y="221716"/>
                </a:lnTo>
                <a:lnTo>
                  <a:pt x="21996" y="222910"/>
                </a:lnTo>
                <a:lnTo>
                  <a:pt x="19951" y="227825"/>
                </a:lnTo>
                <a:lnTo>
                  <a:pt x="11709" y="229260"/>
                </a:lnTo>
                <a:lnTo>
                  <a:pt x="8178" y="233476"/>
                </a:lnTo>
                <a:lnTo>
                  <a:pt x="6667" y="235280"/>
                </a:lnTo>
                <a:lnTo>
                  <a:pt x="1308" y="245325"/>
                </a:lnTo>
                <a:lnTo>
                  <a:pt x="0" y="249224"/>
                </a:lnTo>
                <a:lnTo>
                  <a:pt x="93725" y="279615"/>
                </a:lnTo>
                <a:lnTo>
                  <a:pt x="134759" y="44195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" name="Google Shape;46;p1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535516" y="884174"/>
            <a:ext cx="266382" cy="2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3"/>
          <p:cNvSpPr/>
          <p:nvPr/>
        </p:nvSpPr>
        <p:spPr>
          <a:xfrm>
            <a:off x="2535521" y="884176"/>
            <a:ext cx="266700" cy="201295"/>
          </a:xfrm>
          <a:custGeom>
            <a:avLst/>
            <a:gdLst/>
            <a:ahLst/>
            <a:cxnLst/>
            <a:rect l="l" t="t" r="r" b="b"/>
            <a:pathLst>
              <a:path w="266700" h="201294" extrusionOk="0">
                <a:moveTo>
                  <a:pt x="0" y="0"/>
                </a:moveTo>
                <a:lnTo>
                  <a:pt x="15671" y="135420"/>
                </a:lnTo>
                <a:lnTo>
                  <a:pt x="16687" y="135318"/>
                </a:lnTo>
                <a:lnTo>
                  <a:pt x="17665" y="135242"/>
                </a:lnTo>
                <a:lnTo>
                  <a:pt x="18770" y="135064"/>
                </a:lnTo>
                <a:lnTo>
                  <a:pt x="24688" y="134162"/>
                </a:lnTo>
                <a:lnTo>
                  <a:pt x="32372" y="128206"/>
                </a:lnTo>
                <a:lnTo>
                  <a:pt x="38074" y="128079"/>
                </a:lnTo>
                <a:lnTo>
                  <a:pt x="43040" y="127977"/>
                </a:lnTo>
                <a:lnTo>
                  <a:pt x="44615" y="131965"/>
                </a:lnTo>
                <a:lnTo>
                  <a:pt x="49276" y="132245"/>
                </a:lnTo>
                <a:lnTo>
                  <a:pt x="55676" y="132626"/>
                </a:lnTo>
                <a:lnTo>
                  <a:pt x="63042" y="128092"/>
                </a:lnTo>
                <a:lnTo>
                  <a:pt x="69443" y="127507"/>
                </a:lnTo>
                <a:lnTo>
                  <a:pt x="77126" y="127199"/>
                </a:lnTo>
                <a:lnTo>
                  <a:pt x="87752" y="127233"/>
                </a:lnTo>
                <a:lnTo>
                  <a:pt x="98256" y="127645"/>
                </a:lnTo>
                <a:lnTo>
                  <a:pt x="105575" y="128473"/>
                </a:lnTo>
                <a:lnTo>
                  <a:pt x="107670" y="128943"/>
                </a:lnTo>
                <a:lnTo>
                  <a:pt x="109283" y="129705"/>
                </a:lnTo>
                <a:lnTo>
                  <a:pt x="110604" y="130657"/>
                </a:lnTo>
                <a:lnTo>
                  <a:pt x="112407" y="131953"/>
                </a:lnTo>
                <a:lnTo>
                  <a:pt x="116319" y="138963"/>
                </a:lnTo>
                <a:lnTo>
                  <a:pt x="117348" y="141274"/>
                </a:lnTo>
                <a:lnTo>
                  <a:pt x="118364" y="143548"/>
                </a:lnTo>
                <a:lnTo>
                  <a:pt x="120091" y="145326"/>
                </a:lnTo>
                <a:lnTo>
                  <a:pt x="122910" y="148247"/>
                </a:lnTo>
                <a:lnTo>
                  <a:pt x="127584" y="148742"/>
                </a:lnTo>
                <a:lnTo>
                  <a:pt x="130606" y="151231"/>
                </a:lnTo>
                <a:lnTo>
                  <a:pt x="132765" y="153009"/>
                </a:lnTo>
                <a:lnTo>
                  <a:pt x="134378" y="155181"/>
                </a:lnTo>
                <a:lnTo>
                  <a:pt x="136258" y="157441"/>
                </a:lnTo>
                <a:lnTo>
                  <a:pt x="170244" y="172934"/>
                </a:lnTo>
                <a:lnTo>
                  <a:pt x="180009" y="175145"/>
                </a:lnTo>
                <a:lnTo>
                  <a:pt x="183908" y="176288"/>
                </a:lnTo>
                <a:lnTo>
                  <a:pt x="187363" y="179438"/>
                </a:lnTo>
                <a:lnTo>
                  <a:pt x="191719" y="179959"/>
                </a:lnTo>
                <a:lnTo>
                  <a:pt x="196113" y="180479"/>
                </a:lnTo>
                <a:lnTo>
                  <a:pt x="199148" y="178765"/>
                </a:lnTo>
                <a:lnTo>
                  <a:pt x="202844" y="178943"/>
                </a:lnTo>
                <a:lnTo>
                  <a:pt x="207949" y="179184"/>
                </a:lnTo>
                <a:lnTo>
                  <a:pt x="214122" y="181635"/>
                </a:lnTo>
                <a:lnTo>
                  <a:pt x="219836" y="180568"/>
                </a:lnTo>
                <a:lnTo>
                  <a:pt x="215747" y="184494"/>
                </a:lnTo>
                <a:lnTo>
                  <a:pt x="211335" y="188515"/>
                </a:lnTo>
                <a:lnTo>
                  <a:pt x="208983" y="193141"/>
                </a:lnTo>
                <a:lnTo>
                  <a:pt x="211074" y="198882"/>
                </a:lnTo>
                <a:lnTo>
                  <a:pt x="211315" y="199199"/>
                </a:lnTo>
                <a:lnTo>
                  <a:pt x="212610" y="200037"/>
                </a:lnTo>
                <a:lnTo>
                  <a:pt x="214337" y="201066"/>
                </a:lnTo>
                <a:lnTo>
                  <a:pt x="266382" y="153682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" name="Google Shape;48;p13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441384" y="853782"/>
            <a:ext cx="109816" cy="16581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3"/>
          <p:cNvSpPr/>
          <p:nvPr/>
        </p:nvSpPr>
        <p:spPr>
          <a:xfrm>
            <a:off x="2441388" y="853785"/>
            <a:ext cx="109855" cy="166370"/>
          </a:xfrm>
          <a:custGeom>
            <a:avLst/>
            <a:gdLst/>
            <a:ahLst/>
            <a:cxnLst/>
            <a:rect l="l" t="t" r="r" b="b"/>
            <a:pathLst>
              <a:path w="109855" h="166369" extrusionOk="0">
                <a:moveTo>
                  <a:pt x="406" y="0"/>
                </a:moveTo>
                <a:lnTo>
                  <a:pt x="241" y="469"/>
                </a:lnTo>
                <a:lnTo>
                  <a:pt x="139" y="876"/>
                </a:lnTo>
                <a:lnTo>
                  <a:pt x="114" y="1143"/>
                </a:lnTo>
                <a:lnTo>
                  <a:pt x="0" y="2374"/>
                </a:lnTo>
                <a:lnTo>
                  <a:pt x="190" y="3708"/>
                </a:lnTo>
                <a:lnTo>
                  <a:pt x="533" y="5092"/>
                </a:lnTo>
                <a:lnTo>
                  <a:pt x="1676" y="9677"/>
                </a:lnTo>
                <a:lnTo>
                  <a:pt x="4610" y="14922"/>
                </a:lnTo>
                <a:lnTo>
                  <a:pt x="4635" y="20129"/>
                </a:lnTo>
                <a:lnTo>
                  <a:pt x="4648" y="24130"/>
                </a:lnTo>
                <a:lnTo>
                  <a:pt x="2476" y="27012"/>
                </a:lnTo>
                <a:lnTo>
                  <a:pt x="2108" y="29997"/>
                </a:lnTo>
                <a:lnTo>
                  <a:pt x="2057" y="30365"/>
                </a:lnTo>
                <a:lnTo>
                  <a:pt x="2032" y="30721"/>
                </a:lnTo>
                <a:lnTo>
                  <a:pt x="2044" y="31102"/>
                </a:lnTo>
                <a:lnTo>
                  <a:pt x="2184" y="34048"/>
                </a:lnTo>
                <a:lnTo>
                  <a:pt x="5067" y="36741"/>
                </a:lnTo>
                <a:lnTo>
                  <a:pt x="5537" y="40106"/>
                </a:lnTo>
                <a:lnTo>
                  <a:pt x="5754" y="46298"/>
                </a:lnTo>
                <a:lnTo>
                  <a:pt x="5324" y="52874"/>
                </a:lnTo>
                <a:lnTo>
                  <a:pt x="5108" y="59439"/>
                </a:lnTo>
                <a:lnTo>
                  <a:pt x="5969" y="65595"/>
                </a:lnTo>
                <a:lnTo>
                  <a:pt x="8768" y="70140"/>
                </a:lnTo>
                <a:lnTo>
                  <a:pt x="13622" y="74950"/>
                </a:lnTo>
                <a:lnTo>
                  <a:pt x="19011" y="79820"/>
                </a:lnTo>
                <a:lnTo>
                  <a:pt x="23418" y="84543"/>
                </a:lnTo>
                <a:lnTo>
                  <a:pt x="29260" y="92405"/>
                </a:lnTo>
                <a:lnTo>
                  <a:pt x="30924" y="98958"/>
                </a:lnTo>
                <a:lnTo>
                  <a:pt x="34429" y="107238"/>
                </a:lnTo>
                <a:lnTo>
                  <a:pt x="38011" y="115658"/>
                </a:lnTo>
                <a:lnTo>
                  <a:pt x="43167" y="113360"/>
                </a:lnTo>
                <a:lnTo>
                  <a:pt x="49390" y="116243"/>
                </a:lnTo>
                <a:lnTo>
                  <a:pt x="82681" y="148226"/>
                </a:lnTo>
                <a:lnTo>
                  <a:pt x="87634" y="157886"/>
                </a:lnTo>
                <a:lnTo>
                  <a:pt x="95567" y="164421"/>
                </a:lnTo>
                <a:lnTo>
                  <a:pt x="109804" y="165811"/>
                </a:lnTo>
                <a:lnTo>
                  <a:pt x="94132" y="30391"/>
                </a:lnTo>
                <a:lnTo>
                  <a:pt x="406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749867" y="1037856"/>
            <a:ext cx="86118" cy="5872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3"/>
          <p:cNvSpPr/>
          <p:nvPr/>
        </p:nvSpPr>
        <p:spPr>
          <a:xfrm>
            <a:off x="2749859" y="1037865"/>
            <a:ext cx="86360" cy="59055"/>
          </a:xfrm>
          <a:custGeom>
            <a:avLst/>
            <a:gdLst/>
            <a:ahLst/>
            <a:cxnLst/>
            <a:rect l="l" t="t" r="r" b="b"/>
            <a:pathLst>
              <a:path w="86360" h="59055" extrusionOk="0">
                <a:moveTo>
                  <a:pt x="0" y="47383"/>
                </a:moveTo>
                <a:lnTo>
                  <a:pt x="4254" y="49936"/>
                </a:lnTo>
                <a:lnTo>
                  <a:pt x="11264" y="53708"/>
                </a:lnTo>
                <a:lnTo>
                  <a:pt x="12484" y="54051"/>
                </a:lnTo>
                <a:lnTo>
                  <a:pt x="16598" y="55168"/>
                </a:lnTo>
                <a:lnTo>
                  <a:pt x="20320" y="54267"/>
                </a:lnTo>
                <a:lnTo>
                  <a:pt x="24168" y="55130"/>
                </a:lnTo>
                <a:lnTo>
                  <a:pt x="26797" y="55714"/>
                </a:lnTo>
                <a:lnTo>
                  <a:pt x="28917" y="58216"/>
                </a:lnTo>
                <a:lnTo>
                  <a:pt x="32004" y="58712"/>
                </a:lnTo>
                <a:lnTo>
                  <a:pt x="66179" y="40411"/>
                </a:lnTo>
                <a:lnTo>
                  <a:pt x="70764" y="36372"/>
                </a:lnTo>
                <a:lnTo>
                  <a:pt x="74371" y="33197"/>
                </a:lnTo>
                <a:lnTo>
                  <a:pt x="79883" y="30784"/>
                </a:lnTo>
                <a:lnTo>
                  <a:pt x="86118" y="29006"/>
                </a:lnTo>
                <a:lnTo>
                  <a:pt x="52044" y="0"/>
                </a:lnTo>
                <a:lnTo>
                  <a:pt x="0" y="4738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943199" y="759624"/>
            <a:ext cx="176377" cy="16863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/>
          <p:nvPr/>
        </p:nvSpPr>
        <p:spPr>
          <a:xfrm>
            <a:off x="2943207" y="759621"/>
            <a:ext cx="176530" cy="168910"/>
          </a:xfrm>
          <a:custGeom>
            <a:avLst/>
            <a:gdLst/>
            <a:ahLst/>
            <a:cxnLst/>
            <a:rect l="l" t="t" r="r" b="b"/>
            <a:pathLst>
              <a:path w="176530" h="168909" extrusionOk="0">
                <a:moveTo>
                  <a:pt x="0" y="168630"/>
                </a:moveTo>
                <a:lnTo>
                  <a:pt x="176364" y="168630"/>
                </a:lnTo>
                <a:lnTo>
                  <a:pt x="112242" y="0"/>
                </a:lnTo>
                <a:lnTo>
                  <a:pt x="0" y="16863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055442" y="582637"/>
            <a:ext cx="156095" cy="17698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3055448" y="582635"/>
            <a:ext cx="156210" cy="177165"/>
          </a:xfrm>
          <a:custGeom>
            <a:avLst/>
            <a:gdLst/>
            <a:ahLst/>
            <a:cxnLst/>
            <a:rect l="l" t="t" r="r" b="b"/>
            <a:pathLst>
              <a:path w="156210" h="177165" extrusionOk="0">
                <a:moveTo>
                  <a:pt x="0" y="176987"/>
                </a:moveTo>
                <a:lnTo>
                  <a:pt x="156083" y="95732"/>
                </a:lnTo>
                <a:lnTo>
                  <a:pt x="150825" y="92278"/>
                </a:lnTo>
                <a:lnTo>
                  <a:pt x="144576" y="88734"/>
                </a:lnTo>
                <a:lnTo>
                  <a:pt x="142786" y="88061"/>
                </a:lnTo>
                <a:lnTo>
                  <a:pt x="139700" y="86906"/>
                </a:lnTo>
                <a:lnTo>
                  <a:pt x="132524" y="86753"/>
                </a:lnTo>
                <a:lnTo>
                  <a:pt x="130911" y="85331"/>
                </a:lnTo>
                <a:lnTo>
                  <a:pt x="128358" y="83108"/>
                </a:lnTo>
                <a:lnTo>
                  <a:pt x="131876" y="75285"/>
                </a:lnTo>
                <a:lnTo>
                  <a:pt x="123647" y="73202"/>
                </a:lnTo>
                <a:lnTo>
                  <a:pt x="121069" y="72555"/>
                </a:lnTo>
                <a:lnTo>
                  <a:pt x="118325" y="73317"/>
                </a:lnTo>
                <a:lnTo>
                  <a:pt x="115785" y="72136"/>
                </a:lnTo>
                <a:lnTo>
                  <a:pt x="96138" y="38955"/>
                </a:lnTo>
                <a:lnTo>
                  <a:pt x="91343" y="26425"/>
                </a:lnTo>
                <a:lnTo>
                  <a:pt x="87198" y="17068"/>
                </a:lnTo>
                <a:lnTo>
                  <a:pt x="86601" y="15989"/>
                </a:lnTo>
                <a:lnTo>
                  <a:pt x="85991" y="15113"/>
                </a:lnTo>
                <a:lnTo>
                  <a:pt x="85356" y="14312"/>
                </a:lnTo>
                <a:lnTo>
                  <a:pt x="7150" y="0"/>
                </a:lnTo>
                <a:lnTo>
                  <a:pt x="0" y="176987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3055442" y="678357"/>
            <a:ext cx="165861" cy="24989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3055444" y="678362"/>
            <a:ext cx="166370" cy="250190"/>
          </a:xfrm>
          <a:custGeom>
            <a:avLst/>
            <a:gdLst/>
            <a:ahLst/>
            <a:cxnLst/>
            <a:rect l="l" t="t" r="r" b="b"/>
            <a:pathLst>
              <a:path w="166369" h="250190" extrusionOk="0">
                <a:moveTo>
                  <a:pt x="110197" y="142112"/>
                </a:moveTo>
                <a:lnTo>
                  <a:pt x="110223" y="138556"/>
                </a:lnTo>
                <a:lnTo>
                  <a:pt x="107810" y="135610"/>
                </a:lnTo>
                <a:lnTo>
                  <a:pt x="107848" y="132067"/>
                </a:lnTo>
                <a:lnTo>
                  <a:pt x="107861" y="131114"/>
                </a:lnTo>
                <a:lnTo>
                  <a:pt x="108013" y="130174"/>
                </a:lnTo>
                <a:lnTo>
                  <a:pt x="108242" y="129235"/>
                </a:lnTo>
                <a:lnTo>
                  <a:pt x="109435" y="124244"/>
                </a:lnTo>
                <a:lnTo>
                  <a:pt x="112788" y="119367"/>
                </a:lnTo>
                <a:lnTo>
                  <a:pt x="108813" y="113868"/>
                </a:lnTo>
                <a:lnTo>
                  <a:pt x="107378" y="111886"/>
                </a:lnTo>
                <a:lnTo>
                  <a:pt x="104012" y="111036"/>
                </a:lnTo>
                <a:lnTo>
                  <a:pt x="103466" y="109156"/>
                </a:lnTo>
                <a:lnTo>
                  <a:pt x="102831" y="107035"/>
                </a:lnTo>
                <a:lnTo>
                  <a:pt x="103771" y="104343"/>
                </a:lnTo>
                <a:lnTo>
                  <a:pt x="103149" y="102057"/>
                </a:lnTo>
                <a:lnTo>
                  <a:pt x="102476" y="99567"/>
                </a:lnTo>
                <a:lnTo>
                  <a:pt x="98907" y="99072"/>
                </a:lnTo>
                <a:lnTo>
                  <a:pt x="99694" y="94246"/>
                </a:lnTo>
                <a:lnTo>
                  <a:pt x="100634" y="88544"/>
                </a:lnTo>
                <a:lnTo>
                  <a:pt x="105270" y="93370"/>
                </a:lnTo>
                <a:lnTo>
                  <a:pt x="107162" y="92328"/>
                </a:lnTo>
                <a:lnTo>
                  <a:pt x="108953" y="91351"/>
                </a:lnTo>
                <a:lnTo>
                  <a:pt x="115201" y="77444"/>
                </a:lnTo>
                <a:lnTo>
                  <a:pt x="116649" y="74612"/>
                </a:lnTo>
                <a:lnTo>
                  <a:pt x="118249" y="71475"/>
                </a:lnTo>
                <a:lnTo>
                  <a:pt x="121157" y="69392"/>
                </a:lnTo>
                <a:lnTo>
                  <a:pt x="121589" y="64376"/>
                </a:lnTo>
                <a:lnTo>
                  <a:pt x="125831" y="63322"/>
                </a:lnTo>
                <a:lnTo>
                  <a:pt x="130035" y="64465"/>
                </a:lnTo>
                <a:lnTo>
                  <a:pt x="134340" y="63538"/>
                </a:lnTo>
                <a:lnTo>
                  <a:pt x="145681" y="61112"/>
                </a:lnTo>
                <a:lnTo>
                  <a:pt x="140004" y="52450"/>
                </a:lnTo>
                <a:lnTo>
                  <a:pt x="140779" y="51663"/>
                </a:lnTo>
                <a:lnTo>
                  <a:pt x="140931" y="51498"/>
                </a:lnTo>
                <a:lnTo>
                  <a:pt x="143649" y="51676"/>
                </a:lnTo>
                <a:lnTo>
                  <a:pt x="145224" y="50545"/>
                </a:lnTo>
                <a:lnTo>
                  <a:pt x="148109" y="46208"/>
                </a:lnTo>
                <a:lnTo>
                  <a:pt x="148120" y="41009"/>
                </a:lnTo>
                <a:lnTo>
                  <a:pt x="147521" y="35756"/>
                </a:lnTo>
                <a:lnTo>
                  <a:pt x="148577" y="31254"/>
                </a:lnTo>
                <a:lnTo>
                  <a:pt x="152806" y="28384"/>
                </a:lnTo>
                <a:lnTo>
                  <a:pt x="162928" y="27330"/>
                </a:lnTo>
                <a:lnTo>
                  <a:pt x="164680" y="21958"/>
                </a:lnTo>
                <a:lnTo>
                  <a:pt x="165861" y="18351"/>
                </a:lnTo>
                <a:lnTo>
                  <a:pt x="163436" y="16459"/>
                </a:lnTo>
                <a:lnTo>
                  <a:pt x="163207" y="13576"/>
                </a:lnTo>
                <a:lnTo>
                  <a:pt x="163029" y="11455"/>
                </a:lnTo>
                <a:lnTo>
                  <a:pt x="164718" y="9321"/>
                </a:lnTo>
                <a:lnTo>
                  <a:pt x="164020" y="6502"/>
                </a:lnTo>
                <a:lnTo>
                  <a:pt x="163728" y="5346"/>
                </a:lnTo>
                <a:lnTo>
                  <a:pt x="160210" y="2705"/>
                </a:lnTo>
                <a:lnTo>
                  <a:pt x="156082" y="0"/>
                </a:lnTo>
                <a:lnTo>
                  <a:pt x="0" y="81254"/>
                </a:lnTo>
                <a:lnTo>
                  <a:pt x="64134" y="249885"/>
                </a:lnTo>
                <a:lnTo>
                  <a:pt x="114884" y="169303"/>
                </a:lnTo>
                <a:lnTo>
                  <a:pt x="112801" y="165150"/>
                </a:lnTo>
                <a:lnTo>
                  <a:pt x="107721" y="161150"/>
                </a:lnTo>
                <a:lnTo>
                  <a:pt x="107403" y="157048"/>
                </a:lnTo>
                <a:lnTo>
                  <a:pt x="107073" y="152730"/>
                </a:lnTo>
                <a:lnTo>
                  <a:pt x="110172" y="146443"/>
                </a:lnTo>
                <a:lnTo>
                  <a:pt x="110197" y="142112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943199" y="928255"/>
            <a:ext cx="176377" cy="13469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2943207" y="928251"/>
            <a:ext cx="176530" cy="135255"/>
          </a:xfrm>
          <a:custGeom>
            <a:avLst/>
            <a:gdLst/>
            <a:ahLst/>
            <a:cxnLst/>
            <a:rect l="l" t="t" r="r" b="b"/>
            <a:pathLst>
              <a:path w="176530" h="135255" extrusionOk="0">
                <a:moveTo>
                  <a:pt x="0" y="0"/>
                </a:moveTo>
                <a:lnTo>
                  <a:pt x="91668" y="134696"/>
                </a:lnTo>
                <a:lnTo>
                  <a:pt x="97599" y="133070"/>
                </a:lnTo>
                <a:lnTo>
                  <a:pt x="103352" y="131216"/>
                </a:lnTo>
                <a:lnTo>
                  <a:pt x="107391" y="127393"/>
                </a:lnTo>
                <a:lnTo>
                  <a:pt x="111373" y="119908"/>
                </a:lnTo>
                <a:lnTo>
                  <a:pt x="109691" y="113333"/>
                </a:lnTo>
                <a:lnTo>
                  <a:pt x="106364" y="108318"/>
                </a:lnTo>
                <a:lnTo>
                  <a:pt x="105410" y="105511"/>
                </a:lnTo>
                <a:lnTo>
                  <a:pt x="112877" y="105600"/>
                </a:lnTo>
                <a:lnTo>
                  <a:pt x="111810" y="113906"/>
                </a:lnTo>
                <a:lnTo>
                  <a:pt x="115493" y="117614"/>
                </a:lnTo>
                <a:lnTo>
                  <a:pt x="116078" y="118211"/>
                </a:lnTo>
                <a:lnTo>
                  <a:pt x="116763" y="118694"/>
                </a:lnTo>
                <a:lnTo>
                  <a:pt x="117652" y="118998"/>
                </a:lnTo>
                <a:lnTo>
                  <a:pt x="121500" y="120319"/>
                </a:lnTo>
                <a:lnTo>
                  <a:pt x="133362" y="120611"/>
                </a:lnTo>
                <a:lnTo>
                  <a:pt x="136537" y="117970"/>
                </a:lnTo>
                <a:lnTo>
                  <a:pt x="140208" y="114947"/>
                </a:lnTo>
                <a:lnTo>
                  <a:pt x="138252" y="104470"/>
                </a:lnTo>
                <a:lnTo>
                  <a:pt x="145110" y="96227"/>
                </a:lnTo>
                <a:lnTo>
                  <a:pt x="17636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801899" y="928255"/>
            <a:ext cx="232981" cy="17583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2801896" y="928257"/>
            <a:ext cx="233045" cy="175895"/>
          </a:xfrm>
          <a:custGeom>
            <a:avLst/>
            <a:gdLst/>
            <a:ahLst/>
            <a:cxnLst/>
            <a:rect l="l" t="t" r="r" b="b"/>
            <a:pathLst>
              <a:path w="233044" h="175894" extrusionOk="0">
                <a:moveTo>
                  <a:pt x="34086" y="138620"/>
                </a:moveTo>
                <a:lnTo>
                  <a:pt x="34721" y="138442"/>
                </a:lnTo>
                <a:lnTo>
                  <a:pt x="35356" y="138264"/>
                </a:lnTo>
                <a:lnTo>
                  <a:pt x="36004" y="138087"/>
                </a:lnTo>
                <a:lnTo>
                  <a:pt x="45318" y="136175"/>
                </a:lnTo>
                <a:lnTo>
                  <a:pt x="54736" y="135043"/>
                </a:lnTo>
                <a:lnTo>
                  <a:pt x="63536" y="134624"/>
                </a:lnTo>
                <a:lnTo>
                  <a:pt x="70992" y="134848"/>
                </a:lnTo>
                <a:lnTo>
                  <a:pt x="71145" y="134861"/>
                </a:lnTo>
                <a:lnTo>
                  <a:pt x="71335" y="134886"/>
                </a:lnTo>
                <a:lnTo>
                  <a:pt x="71500" y="134899"/>
                </a:lnTo>
                <a:lnTo>
                  <a:pt x="107467" y="147053"/>
                </a:lnTo>
                <a:lnTo>
                  <a:pt x="105384" y="153428"/>
                </a:lnTo>
                <a:lnTo>
                  <a:pt x="109613" y="159169"/>
                </a:lnTo>
                <a:lnTo>
                  <a:pt x="115334" y="162077"/>
                </a:lnTo>
                <a:lnTo>
                  <a:pt x="122759" y="160626"/>
                </a:lnTo>
                <a:lnTo>
                  <a:pt x="130425" y="157436"/>
                </a:lnTo>
                <a:lnTo>
                  <a:pt x="136867" y="155130"/>
                </a:lnTo>
                <a:lnTo>
                  <a:pt x="139839" y="155943"/>
                </a:lnTo>
                <a:lnTo>
                  <a:pt x="140677" y="160464"/>
                </a:lnTo>
                <a:lnTo>
                  <a:pt x="142278" y="161416"/>
                </a:lnTo>
                <a:lnTo>
                  <a:pt x="144830" y="162953"/>
                </a:lnTo>
                <a:lnTo>
                  <a:pt x="148386" y="162064"/>
                </a:lnTo>
                <a:lnTo>
                  <a:pt x="150888" y="163918"/>
                </a:lnTo>
                <a:lnTo>
                  <a:pt x="156502" y="175818"/>
                </a:lnTo>
                <a:lnTo>
                  <a:pt x="159207" y="175386"/>
                </a:lnTo>
                <a:lnTo>
                  <a:pt x="165011" y="167690"/>
                </a:lnTo>
                <a:lnTo>
                  <a:pt x="172072" y="164452"/>
                </a:lnTo>
                <a:lnTo>
                  <a:pt x="179527" y="161734"/>
                </a:lnTo>
                <a:lnTo>
                  <a:pt x="184772" y="159829"/>
                </a:lnTo>
                <a:lnTo>
                  <a:pt x="190207" y="158178"/>
                </a:lnTo>
                <a:lnTo>
                  <a:pt x="195567" y="155447"/>
                </a:lnTo>
                <a:lnTo>
                  <a:pt x="201501" y="151772"/>
                </a:lnTo>
                <a:lnTo>
                  <a:pt x="206900" y="147578"/>
                </a:lnTo>
                <a:lnTo>
                  <a:pt x="212135" y="143430"/>
                </a:lnTo>
                <a:lnTo>
                  <a:pt x="217576" y="139890"/>
                </a:lnTo>
                <a:lnTo>
                  <a:pt x="222072" y="137477"/>
                </a:lnTo>
                <a:lnTo>
                  <a:pt x="227596" y="136182"/>
                </a:lnTo>
                <a:lnTo>
                  <a:pt x="232981" y="134696"/>
                </a:lnTo>
                <a:lnTo>
                  <a:pt x="141312" y="0"/>
                </a:lnTo>
                <a:lnTo>
                  <a:pt x="0" y="109600"/>
                </a:lnTo>
                <a:lnTo>
                  <a:pt x="34086" y="13862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3062592" y="551065"/>
            <a:ext cx="78206" cy="4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514349" y="586010"/>
            <a:ext cx="124967" cy="12496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>
            <a:off x="2554701" y="626899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31"/>
                </a:lnTo>
                <a:lnTo>
                  <a:pt x="35294" y="4395"/>
                </a:lnTo>
                <a:lnTo>
                  <a:pt x="27739" y="614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998981" y="518953"/>
            <a:ext cx="143382" cy="1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3056893" y="846104"/>
            <a:ext cx="137022" cy="17993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/>
          <p:nvPr/>
        </p:nvSpPr>
        <p:spPr>
          <a:xfrm>
            <a:off x="3040743" y="560787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29"/>
                </a:lnTo>
                <a:lnTo>
                  <a:pt x="35294" y="4391"/>
                </a:lnTo>
                <a:lnTo>
                  <a:pt x="27739" y="609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880109" y="866426"/>
            <a:ext cx="128015" cy="12496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/>
          <p:nvPr/>
        </p:nvSpPr>
        <p:spPr>
          <a:xfrm>
            <a:off x="2921356" y="90640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31"/>
                </a:lnTo>
                <a:lnTo>
                  <a:pt x="35294" y="4395"/>
                </a:lnTo>
                <a:lnTo>
                  <a:pt x="27739" y="614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767333" y="650018"/>
            <a:ext cx="128015" cy="1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/>
          <p:nvPr/>
        </p:nvSpPr>
        <p:spPr>
          <a:xfrm>
            <a:off x="2809105" y="692377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29"/>
                </a:lnTo>
                <a:lnTo>
                  <a:pt x="35294" y="4391"/>
                </a:lnTo>
                <a:lnTo>
                  <a:pt x="27739" y="609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3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471677" y="820706"/>
            <a:ext cx="128015" cy="1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/>
          <p:nvPr/>
        </p:nvSpPr>
        <p:spPr>
          <a:xfrm>
            <a:off x="2513672" y="862326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31"/>
                </a:lnTo>
                <a:lnTo>
                  <a:pt x="35294" y="4395"/>
                </a:lnTo>
                <a:lnTo>
                  <a:pt x="27739" y="614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2685037" y="476282"/>
            <a:ext cx="124967" cy="1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/>
          <p:nvPr/>
        </p:nvSpPr>
        <p:spPr>
          <a:xfrm>
            <a:off x="2725738" y="517979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31"/>
                </a:lnTo>
                <a:lnTo>
                  <a:pt x="35294" y="4395"/>
                </a:lnTo>
                <a:lnTo>
                  <a:pt x="27739" y="614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569213" y="311690"/>
            <a:ext cx="128015" cy="1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/>
          <p:nvPr/>
        </p:nvSpPr>
        <p:spPr>
          <a:xfrm>
            <a:off x="2611586" y="353947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29"/>
                </a:lnTo>
                <a:lnTo>
                  <a:pt x="35294" y="4391"/>
                </a:lnTo>
                <a:lnTo>
                  <a:pt x="27739" y="609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2992885" y="695738"/>
            <a:ext cx="124967" cy="1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/>
          <p:nvPr/>
        </p:nvSpPr>
        <p:spPr>
          <a:xfrm>
            <a:off x="3033598" y="737780"/>
            <a:ext cx="107950" cy="212725"/>
          </a:xfrm>
          <a:custGeom>
            <a:avLst/>
            <a:gdLst/>
            <a:ahLst/>
            <a:cxnLst/>
            <a:rect l="l" t="t" r="r" b="b"/>
            <a:pathLst>
              <a:path w="107950" h="212725" extrusionOk="0">
                <a:moveTo>
                  <a:pt x="43700" y="19011"/>
                </a:moveTo>
                <a:lnTo>
                  <a:pt x="40881" y="10731"/>
                </a:lnTo>
                <a:lnTo>
                  <a:pt x="35293" y="4394"/>
                </a:lnTo>
                <a:lnTo>
                  <a:pt x="27736" y="609"/>
                </a:lnTo>
                <a:lnTo>
                  <a:pt x="19011" y="0"/>
                </a:lnTo>
                <a:lnTo>
                  <a:pt x="10718" y="2819"/>
                </a:lnTo>
                <a:lnTo>
                  <a:pt x="4381" y="8407"/>
                </a:lnTo>
                <a:lnTo>
                  <a:pt x="609" y="15951"/>
                </a:lnTo>
                <a:lnTo>
                  <a:pt x="0" y="24688"/>
                </a:lnTo>
                <a:lnTo>
                  <a:pt x="2819" y="32969"/>
                </a:lnTo>
                <a:lnTo>
                  <a:pt x="8394" y="39306"/>
                </a:lnTo>
                <a:lnTo>
                  <a:pt x="15951" y="43091"/>
                </a:lnTo>
                <a:lnTo>
                  <a:pt x="24688" y="43700"/>
                </a:lnTo>
                <a:lnTo>
                  <a:pt x="32969" y="40881"/>
                </a:lnTo>
                <a:lnTo>
                  <a:pt x="39293" y="35293"/>
                </a:lnTo>
                <a:lnTo>
                  <a:pt x="43078" y="27736"/>
                </a:lnTo>
                <a:lnTo>
                  <a:pt x="43700" y="19011"/>
                </a:lnTo>
                <a:close/>
              </a:path>
              <a:path w="107950" h="212725" extrusionOk="0">
                <a:moveTo>
                  <a:pt x="107823" y="187642"/>
                </a:moveTo>
                <a:lnTo>
                  <a:pt x="105003" y="179362"/>
                </a:lnTo>
                <a:lnTo>
                  <a:pt x="99415" y="173024"/>
                </a:lnTo>
                <a:lnTo>
                  <a:pt x="91859" y="169240"/>
                </a:lnTo>
                <a:lnTo>
                  <a:pt x="83134" y="168630"/>
                </a:lnTo>
                <a:lnTo>
                  <a:pt x="74853" y="171450"/>
                </a:lnTo>
                <a:lnTo>
                  <a:pt x="68516" y="177038"/>
                </a:lnTo>
                <a:lnTo>
                  <a:pt x="64731" y="184581"/>
                </a:lnTo>
                <a:lnTo>
                  <a:pt x="64122" y="193319"/>
                </a:lnTo>
                <a:lnTo>
                  <a:pt x="66941" y="201599"/>
                </a:lnTo>
                <a:lnTo>
                  <a:pt x="72529" y="207937"/>
                </a:lnTo>
                <a:lnTo>
                  <a:pt x="80086" y="211721"/>
                </a:lnTo>
                <a:lnTo>
                  <a:pt x="88811" y="212331"/>
                </a:lnTo>
                <a:lnTo>
                  <a:pt x="97091" y="209511"/>
                </a:lnTo>
                <a:lnTo>
                  <a:pt x="103428" y="203923"/>
                </a:lnTo>
                <a:lnTo>
                  <a:pt x="107213" y="196367"/>
                </a:lnTo>
                <a:lnTo>
                  <a:pt x="107823" y="1876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2739901" y="976154"/>
            <a:ext cx="124967" cy="12496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/>
          <p:nvPr/>
        </p:nvSpPr>
        <p:spPr>
          <a:xfrm>
            <a:off x="2780054" y="1016010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31"/>
                </a:lnTo>
                <a:lnTo>
                  <a:pt x="35294" y="4395"/>
                </a:lnTo>
                <a:lnTo>
                  <a:pt x="27739" y="614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2675893" y="814610"/>
            <a:ext cx="128015" cy="1249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/>
          <p:nvPr/>
        </p:nvSpPr>
        <p:spPr>
          <a:xfrm>
            <a:off x="2717515" y="85466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31"/>
                </a:lnTo>
                <a:lnTo>
                  <a:pt x="35294" y="4395"/>
                </a:lnTo>
                <a:lnTo>
                  <a:pt x="27739" y="614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-2321" y="2839677"/>
            <a:ext cx="6758762" cy="7370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-2261" y="739418"/>
            <a:ext cx="6758940" cy="662305"/>
          </a:xfrm>
          <a:custGeom>
            <a:avLst/>
            <a:gdLst/>
            <a:ahLst/>
            <a:cxnLst/>
            <a:rect l="l" t="t" r="r" b="b"/>
            <a:pathLst>
              <a:path w="6758940" h="662305" extrusionOk="0">
                <a:moveTo>
                  <a:pt x="6754114" y="0"/>
                </a:moveTo>
                <a:lnTo>
                  <a:pt x="6705098" y="22179"/>
                </a:lnTo>
                <a:lnTo>
                  <a:pt x="6655495" y="43232"/>
                </a:lnTo>
                <a:lnTo>
                  <a:pt x="6605477" y="63391"/>
                </a:lnTo>
                <a:lnTo>
                  <a:pt x="6555219" y="82892"/>
                </a:lnTo>
                <a:lnTo>
                  <a:pt x="6508122" y="100562"/>
                </a:lnTo>
                <a:lnTo>
                  <a:pt x="6460882" y="117819"/>
                </a:lnTo>
                <a:lnTo>
                  <a:pt x="6413503" y="134670"/>
                </a:lnTo>
                <a:lnTo>
                  <a:pt x="6365988" y="151121"/>
                </a:lnTo>
                <a:lnTo>
                  <a:pt x="6318342" y="167180"/>
                </a:lnTo>
                <a:lnTo>
                  <a:pt x="6270569" y="182853"/>
                </a:lnTo>
                <a:lnTo>
                  <a:pt x="6222674" y="198147"/>
                </a:lnTo>
                <a:lnTo>
                  <a:pt x="6174660" y="213068"/>
                </a:lnTo>
                <a:lnTo>
                  <a:pt x="6126533" y="227622"/>
                </a:lnTo>
                <a:lnTo>
                  <a:pt x="6078296" y="241817"/>
                </a:lnTo>
                <a:lnTo>
                  <a:pt x="6029953" y="255659"/>
                </a:lnTo>
                <a:lnTo>
                  <a:pt x="5981510" y="269154"/>
                </a:lnTo>
                <a:lnTo>
                  <a:pt x="5932969" y="282310"/>
                </a:lnTo>
                <a:lnTo>
                  <a:pt x="5884336" y="295132"/>
                </a:lnTo>
                <a:lnTo>
                  <a:pt x="5835615" y="307628"/>
                </a:lnTo>
                <a:lnTo>
                  <a:pt x="5786809" y="319804"/>
                </a:lnTo>
                <a:lnTo>
                  <a:pt x="5737924" y="331667"/>
                </a:lnTo>
                <a:lnTo>
                  <a:pt x="5688963" y="343223"/>
                </a:lnTo>
                <a:lnTo>
                  <a:pt x="5639931" y="354479"/>
                </a:lnTo>
                <a:lnTo>
                  <a:pt x="5590832" y="365441"/>
                </a:lnTo>
                <a:lnTo>
                  <a:pt x="5541670" y="376116"/>
                </a:lnTo>
                <a:lnTo>
                  <a:pt x="5492449" y="386511"/>
                </a:lnTo>
                <a:lnTo>
                  <a:pt x="5443175" y="396633"/>
                </a:lnTo>
                <a:lnTo>
                  <a:pt x="5393850" y="406487"/>
                </a:lnTo>
                <a:lnTo>
                  <a:pt x="5344480" y="416081"/>
                </a:lnTo>
                <a:lnTo>
                  <a:pt x="5295069" y="425421"/>
                </a:lnTo>
                <a:lnTo>
                  <a:pt x="5196138" y="443366"/>
                </a:lnTo>
                <a:lnTo>
                  <a:pt x="5097094" y="460374"/>
                </a:lnTo>
                <a:lnTo>
                  <a:pt x="4997019" y="475563"/>
                </a:lnTo>
                <a:lnTo>
                  <a:pt x="4896783" y="489863"/>
                </a:lnTo>
                <a:lnTo>
                  <a:pt x="4796396" y="503273"/>
                </a:lnTo>
                <a:lnTo>
                  <a:pt x="4695868" y="515788"/>
                </a:lnTo>
                <a:lnTo>
                  <a:pt x="4595210" y="527406"/>
                </a:lnTo>
                <a:lnTo>
                  <a:pt x="4494431" y="538122"/>
                </a:lnTo>
                <a:lnTo>
                  <a:pt x="4393542" y="547933"/>
                </a:lnTo>
                <a:lnTo>
                  <a:pt x="4292551" y="556836"/>
                </a:lnTo>
                <a:lnTo>
                  <a:pt x="4191470" y="564827"/>
                </a:lnTo>
                <a:lnTo>
                  <a:pt x="4090309" y="571903"/>
                </a:lnTo>
                <a:lnTo>
                  <a:pt x="3989077" y="578060"/>
                </a:lnTo>
                <a:lnTo>
                  <a:pt x="3887784" y="583295"/>
                </a:lnTo>
                <a:lnTo>
                  <a:pt x="3786441" y="587604"/>
                </a:lnTo>
                <a:lnTo>
                  <a:pt x="3685057" y="590985"/>
                </a:lnTo>
                <a:lnTo>
                  <a:pt x="3583643" y="593432"/>
                </a:lnTo>
                <a:lnTo>
                  <a:pt x="3482208" y="594944"/>
                </a:lnTo>
                <a:lnTo>
                  <a:pt x="3380763" y="595516"/>
                </a:lnTo>
                <a:lnTo>
                  <a:pt x="3279317" y="595146"/>
                </a:lnTo>
                <a:lnTo>
                  <a:pt x="3177881" y="593829"/>
                </a:lnTo>
                <a:lnTo>
                  <a:pt x="3076464" y="591562"/>
                </a:lnTo>
                <a:lnTo>
                  <a:pt x="2975077" y="588342"/>
                </a:lnTo>
                <a:lnTo>
                  <a:pt x="2873730" y="584165"/>
                </a:lnTo>
                <a:lnTo>
                  <a:pt x="2772432" y="579027"/>
                </a:lnTo>
                <a:lnTo>
                  <a:pt x="2671195" y="572927"/>
                </a:lnTo>
                <a:lnTo>
                  <a:pt x="2570026" y="565858"/>
                </a:lnTo>
                <a:lnTo>
                  <a:pt x="2468938" y="557820"/>
                </a:lnTo>
                <a:lnTo>
                  <a:pt x="2367939" y="548807"/>
                </a:lnTo>
                <a:lnTo>
                  <a:pt x="2267040" y="538817"/>
                </a:lnTo>
                <a:lnTo>
                  <a:pt x="2166251" y="527845"/>
                </a:lnTo>
                <a:lnTo>
                  <a:pt x="2065581" y="515890"/>
                </a:lnTo>
                <a:lnTo>
                  <a:pt x="1965042" y="502946"/>
                </a:lnTo>
                <a:lnTo>
                  <a:pt x="1864642" y="489011"/>
                </a:lnTo>
                <a:lnTo>
                  <a:pt x="1764392" y="474081"/>
                </a:lnTo>
                <a:lnTo>
                  <a:pt x="1664302" y="458152"/>
                </a:lnTo>
                <a:lnTo>
                  <a:pt x="1614321" y="449813"/>
                </a:lnTo>
                <a:lnTo>
                  <a:pt x="1564382" y="441222"/>
                </a:lnTo>
                <a:lnTo>
                  <a:pt x="1514489" y="432380"/>
                </a:lnTo>
                <a:lnTo>
                  <a:pt x="1464642" y="423287"/>
                </a:lnTo>
                <a:lnTo>
                  <a:pt x="1414843" y="413941"/>
                </a:lnTo>
                <a:lnTo>
                  <a:pt x="1365092" y="404343"/>
                </a:lnTo>
                <a:lnTo>
                  <a:pt x="1315392" y="394491"/>
                </a:lnTo>
                <a:lnTo>
                  <a:pt x="1265742" y="384386"/>
                </a:lnTo>
                <a:lnTo>
                  <a:pt x="1216145" y="374028"/>
                </a:lnTo>
                <a:lnTo>
                  <a:pt x="1166602" y="363415"/>
                </a:lnTo>
                <a:lnTo>
                  <a:pt x="1117114" y="352547"/>
                </a:lnTo>
                <a:lnTo>
                  <a:pt x="1067682" y="341424"/>
                </a:lnTo>
                <a:lnTo>
                  <a:pt x="1018308" y="330045"/>
                </a:lnTo>
                <a:lnTo>
                  <a:pt x="968992" y="318410"/>
                </a:lnTo>
                <a:lnTo>
                  <a:pt x="919736" y="306519"/>
                </a:lnTo>
                <a:lnTo>
                  <a:pt x="870542" y="294371"/>
                </a:lnTo>
                <a:lnTo>
                  <a:pt x="821410" y="281965"/>
                </a:lnTo>
                <a:lnTo>
                  <a:pt x="772439" y="268914"/>
                </a:lnTo>
                <a:lnTo>
                  <a:pt x="723515" y="255592"/>
                </a:lnTo>
                <a:lnTo>
                  <a:pt x="674651" y="241978"/>
                </a:lnTo>
                <a:lnTo>
                  <a:pt x="625862" y="228048"/>
                </a:lnTo>
                <a:lnTo>
                  <a:pt x="577160" y="213780"/>
                </a:lnTo>
                <a:lnTo>
                  <a:pt x="528559" y="199154"/>
                </a:lnTo>
                <a:lnTo>
                  <a:pt x="480073" y="184146"/>
                </a:lnTo>
                <a:lnTo>
                  <a:pt x="431716" y="168734"/>
                </a:lnTo>
                <a:lnTo>
                  <a:pt x="383501" y="152897"/>
                </a:lnTo>
                <a:lnTo>
                  <a:pt x="335442" y="136613"/>
                </a:lnTo>
                <a:lnTo>
                  <a:pt x="287552" y="119858"/>
                </a:lnTo>
                <a:lnTo>
                  <a:pt x="239845" y="102612"/>
                </a:lnTo>
                <a:lnTo>
                  <a:pt x="192335" y="84851"/>
                </a:lnTo>
                <a:lnTo>
                  <a:pt x="145035" y="66555"/>
                </a:lnTo>
                <a:lnTo>
                  <a:pt x="97959" y="47701"/>
                </a:lnTo>
                <a:lnTo>
                  <a:pt x="51121" y="28266"/>
                </a:lnTo>
                <a:lnTo>
                  <a:pt x="4533" y="8229"/>
                </a:lnTo>
                <a:lnTo>
                  <a:pt x="0" y="17322"/>
                </a:lnTo>
                <a:lnTo>
                  <a:pt x="43342" y="38408"/>
                </a:lnTo>
                <a:lnTo>
                  <a:pt x="87008" y="58726"/>
                </a:lnTo>
                <a:lnTo>
                  <a:pt x="130971" y="78336"/>
                </a:lnTo>
                <a:lnTo>
                  <a:pt x="175203" y="97298"/>
                </a:lnTo>
                <a:lnTo>
                  <a:pt x="219677" y="115670"/>
                </a:lnTo>
                <a:lnTo>
                  <a:pt x="264366" y="133511"/>
                </a:lnTo>
                <a:lnTo>
                  <a:pt x="309244" y="150881"/>
                </a:lnTo>
                <a:lnTo>
                  <a:pt x="354281" y="167838"/>
                </a:lnTo>
                <a:lnTo>
                  <a:pt x="399453" y="184442"/>
                </a:lnTo>
                <a:lnTo>
                  <a:pt x="441803" y="199514"/>
                </a:lnTo>
                <a:lnTo>
                  <a:pt x="484460" y="214354"/>
                </a:lnTo>
                <a:lnTo>
                  <a:pt x="527420" y="228962"/>
                </a:lnTo>
                <a:lnTo>
                  <a:pt x="570676" y="243337"/>
                </a:lnTo>
                <a:lnTo>
                  <a:pt x="614224" y="257479"/>
                </a:lnTo>
                <a:lnTo>
                  <a:pt x="658060" y="271386"/>
                </a:lnTo>
                <a:lnTo>
                  <a:pt x="702178" y="285060"/>
                </a:lnTo>
                <a:lnTo>
                  <a:pt x="746573" y="298499"/>
                </a:lnTo>
                <a:lnTo>
                  <a:pt x="791241" y="311702"/>
                </a:lnTo>
                <a:lnTo>
                  <a:pt x="836176" y="324670"/>
                </a:lnTo>
                <a:lnTo>
                  <a:pt x="881374" y="337402"/>
                </a:lnTo>
                <a:lnTo>
                  <a:pt x="926830" y="349897"/>
                </a:lnTo>
                <a:lnTo>
                  <a:pt x="972538" y="362154"/>
                </a:lnTo>
                <a:lnTo>
                  <a:pt x="1018494" y="374174"/>
                </a:lnTo>
                <a:lnTo>
                  <a:pt x="1064693" y="385956"/>
                </a:lnTo>
                <a:lnTo>
                  <a:pt x="1111130" y="397500"/>
                </a:lnTo>
                <a:lnTo>
                  <a:pt x="1157800" y="408804"/>
                </a:lnTo>
                <a:lnTo>
                  <a:pt x="1204699" y="419869"/>
                </a:lnTo>
                <a:lnTo>
                  <a:pt x="1251820" y="430693"/>
                </a:lnTo>
                <a:lnTo>
                  <a:pt x="1299160" y="441278"/>
                </a:lnTo>
                <a:lnTo>
                  <a:pt x="1346713" y="451621"/>
                </a:lnTo>
                <a:lnTo>
                  <a:pt x="1394475" y="461722"/>
                </a:lnTo>
                <a:lnTo>
                  <a:pt x="1442440" y="471582"/>
                </a:lnTo>
                <a:lnTo>
                  <a:pt x="1490604" y="481200"/>
                </a:lnTo>
                <a:lnTo>
                  <a:pt x="1538962" y="490574"/>
                </a:lnTo>
                <a:lnTo>
                  <a:pt x="1587508" y="499705"/>
                </a:lnTo>
                <a:lnTo>
                  <a:pt x="1636238" y="508592"/>
                </a:lnTo>
                <a:lnTo>
                  <a:pt x="1685147" y="517235"/>
                </a:lnTo>
                <a:lnTo>
                  <a:pt x="1734231" y="525633"/>
                </a:lnTo>
                <a:lnTo>
                  <a:pt x="1783483" y="533786"/>
                </a:lnTo>
                <a:lnTo>
                  <a:pt x="1832900" y="541693"/>
                </a:lnTo>
                <a:lnTo>
                  <a:pt x="1882475" y="549353"/>
                </a:lnTo>
                <a:lnTo>
                  <a:pt x="1932205" y="556767"/>
                </a:lnTo>
                <a:lnTo>
                  <a:pt x="1982085" y="563934"/>
                </a:lnTo>
                <a:lnTo>
                  <a:pt x="2032109" y="570853"/>
                </a:lnTo>
                <a:lnTo>
                  <a:pt x="2082273" y="577524"/>
                </a:lnTo>
                <a:lnTo>
                  <a:pt x="2132571" y="583946"/>
                </a:lnTo>
                <a:lnTo>
                  <a:pt x="2182999" y="590119"/>
                </a:lnTo>
                <a:lnTo>
                  <a:pt x="2233552" y="596043"/>
                </a:lnTo>
                <a:lnTo>
                  <a:pt x="2284224" y="601716"/>
                </a:lnTo>
                <a:lnTo>
                  <a:pt x="2335012" y="607139"/>
                </a:lnTo>
                <a:lnTo>
                  <a:pt x="2385910" y="612311"/>
                </a:lnTo>
                <a:lnTo>
                  <a:pt x="2436913" y="617231"/>
                </a:lnTo>
                <a:lnTo>
                  <a:pt x="2488016" y="621899"/>
                </a:lnTo>
                <a:lnTo>
                  <a:pt x="2539214" y="626315"/>
                </a:lnTo>
                <a:lnTo>
                  <a:pt x="2590503" y="630478"/>
                </a:lnTo>
                <a:lnTo>
                  <a:pt x="2641877" y="634387"/>
                </a:lnTo>
                <a:lnTo>
                  <a:pt x="2693332" y="638042"/>
                </a:lnTo>
                <a:lnTo>
                  <a:pt x="2744862" y="641444"/>
                </a:lnTo>
                <a:lnTo>
                  <a:pt x="2796463" y="644590"/>
                </a:lnTo>
                <a:lnTo>
                  <a:pt x="2848130" y="647481"/>
                </a:lnTo>
                <a:lnTo>
                  <a:pt x="2899858" y="650116"/>
                </a:lnTo>
                <a:lnTo>
                  <a:pt x="2951642" y="652494"/>
                </a:lnTo>
                <a:lnTo>
                  <a:pt x="3003476" y="654616"/>
                </a:lnTo>
                <a:lnTo>
                  <a:pt x="3055357" y="656481"/>
                </a:lnTo>
                <a:lnTo>
                  <a:pt x="3107279" y="658088"/>
                </a:lnTo>
                <a:lnTo>
                  <a:pt x="3159237" y="659437"/>
                </a:lnTo>
                <a:lnTo>
                  <a:pt x="3211226" y="660527"/>
                </a:lnTo>
                <a:lnTo>
                  <a:pt x="3263242" y="661357"/>
                </a:lnTo>
                <a:lnTo>
                  <a:pt x="3315279" y="661929"/>
                </a:lnTo>
                <a:lnTo>
                  <a:pt x="3367333" y="662240"/>
                </a:lnTo>
                <a:lnTo>
                  <a:pt x="3419398" y="662290"/>
                </a:lnTo>
                <a:lnTo>
                  <a:pt x="3471471" y="662079"/>
                </a:lnTo>
                <a:lnTo>
                  <a:pt x="3523545" y="661607"/>
                </a:lnTo>
                <a:lnTo>
                  <a:pt x="3575615" y="660873"/>
                </a:lnTo>
                <a:lnTo>
                  <a:pt x="3627678" y="659876"/>
                </a:lnTo>
                <a:lnTo>
                  <a:pt x="3679728" y="658616"/>
                </a:lnTo>
                <a:lnTo>
                  <a:pt x="3731760" y="657093"/>
                </a:lnTo>
                <a:lnTo>
                  <a:pt x="3783769" y="655306"/>
                </a:lnTo>
                <a:lnTo>
                  <a:pt x="3835750" y="653254"/>
                </a:lnTo>
                <a:lnTo>
                  <a:pt x="3887699" y="650938"/>
                </a:lnTo>
                <a:lnTo>
                  <a:pt x="3939610" y="648356"/>
                </a:lnTo>
                <a:lnTo>
                  <a:pt x="3991479" y="645508"/>
                </a:lnTo>
                <a:lnTo>
                  <a:pt x="4043300" y="642393"/>
                </a:lnTo>
                <a:lnTo>
                  <a:pt x="4095069" y="639012"/>
                </a:lnTo>
                <a:lnTo>
                  <a:pt x="4146781" y="635364"/>
                </a:lnTo>
                <a:lnTo>
                  <a:pt x="4198430" y="631448"/>
                </a:lnTo>
                <a:lnTo>
                  <a:pt x="4250013" y="627263"/>
                </a:lnTo>
                <a:lnTo>
                  <a:pt x="4301523" y="622810"/>
                </a:lnTo>
                <a:lnTo>
                  <a:pt x="4352957" y="618088"/>
                </a:lnTo>
                <a:lnTo>
                  <a:pt x="4404308" y="613096"/>
                </a:lnTo>
                <a:lnTo>
                  <a:pt x="4455573" y="607833"/>
                </a:lnTo>
                <a:lnTo>
                  <a:pt x="4506746" y="602300"/>
                </a:lnTo>
                <a:lnTo>
                  <a:pt x="4557822" y="596496"/>
                </a:lnTo>
                <a:lnTo>
                  <a:pt x="4608797" y="590421"/>
                </a:lnTo>
                <a:lnTo>
                  <a:pt x="4659666" y="584073"/>
                </a:lnTo>
                <a:lnTo>
                  <a:pt x="4710423" y="577452"/>
                </a:lnTo>
                <a:lnTo>
                  <a:pt x="4761064" y="570559"/>
                </a:lnTo>
                <a:lnTo>
                  <a:pt x="4811583" y="563392"/>
                </a:lnTo>
                <a:lnTo>
                  <a:pt x="4861977" y="555951"/>
                </a:lnTo>
                <a:lnTo>
                  <a:pt x="4912239" y="548235"/>
                </a:lnTo>
                <a:lnTo>
                  <a:pt x="4962365" y="540245"/>
                </a:lnTo>
                <a:lnTo>
                  <a:pt x="5012351" y="531979"/>
                </a:lnTo>
                <a:lnTo>
                  <a:pt x="5062190" y="523437"/>
                </a:lnTo>
                <a:lnTo>
                  <a:pt x="5111879" y="514619"/>
                </a:lnTo>
                <a:lnTo>
                  <a:pt x="5161412" y="505524"/>
                </a:lnTo>
                <a:lnTo>
                  <a:pt x="5210785" y="496151"/>
                </a:lnTo>
                <a:lnTo>
                  <a:pt x="5259992" y="486501"/>
                </a:lnTo>
                <a:lnTo>
                  <a:pt x="5309028" y="476573"/>
                </a:lnTo>
                <a:lnTo>
                  <a:pt x="5357889" y="466365"/>
                </a:lnTo>
                <a:lnTo>
                  <a:pt x="5406570" y="455878"/>
                </a:lnTo>
                <a:lnTo>
                  <a:pt x="5455066" y="445112"/>
                </a:lnTo>
                <a:lnTo>
                  <a:pt x="5503372" y="434065"/>
                </a:lnTo>
                <a:lnTo>
                  <a:pt x="5551482" y="422738"/>
                </a:lnTo>
                <a:lnTo>
                  <a:pt x="5599393" y="411129"/>
                </a:lnTo>
                <a:lnTo>
                  <a:pt x="5647099" y="399239"/>
                </a:lnTo>
                <a:lnTo>
                  <a:pt x="5694595" y="387067"/>
                </a:lnTo>
                <a:lnTo>
                  <a:pt x="5741876" y="374612"/>
                </a:lnTo>
                <a:lnTo>
                  <a:pt x="5788938" y="361874"/>
                </a:lnTo>
                <a:lnTo>
                  <a:pt x="5835775" y="348852"/>
                </a:lnTo>
                <a:lnTo>
                  <a:pt x="5882382" y="335546"/>
                </a:lnTo>
                <a:lnTo>
                  <a:pt x="5928755" y="321956"/>
                </a:lnTo>
                <a:lnTo>
                  <a:pt x="5974889" y="308081"/>
                </a:lnTo>
                <a:lnTo>
                  <a:pt x="6020778" y="293920"/>
                </a:lnTo>
                <a:lnTo>
                  <a:pt x="6066419" y="279473"/>
                </a:lnTo>
                <a:lnTo>
                  <a:pt x="6111805" y="264740"/>
                </a:lnTo>
                <a:lnTo>
                  <a:pt x="6156932" y="249720"/>
                </a:lnTo>
                <a:lnTo>
                  <a:pt x="6201796" y="234412"/>
                </a:lnTo>
                <a:lnTo>
                  <a:pt x="6246390" y="218817"/>
                </a:lnTo>
                <a:lnTo>
                  <a:pt x="6290711" y="202933"/>
                </a:lnTo>
                <a:lnTo>
                  <a:pt x="6334753" y="186760"/>
                </a:lnTo>
                <a:lnTo>
                  <a:pt x="6378511" y="170298"/>
                </a:lnTo>
                <a:lnTo>
                  <a:pt x="6421981" y="153546"/>
                </a:lnTo>
                <a:lnTo>
                  <a:pt x="6465157" y="136504"/>
                </a:lnTo>
                <a:lnTo>
                  <a:pt x="6508035" y="119172"/>
                </a:lnTo>
                <a:lnTo>
                  <a:pt x="6550610" y="101547"/>
                </a:lnTo>
                <a:lnTo>
                  <a:pt x="6592876" y="83632"/>
                </a:lnTo>
                <a:lnTo>
                  <a:pt x="6634830" y="65424"/>
                </a:lnTo>
                <a:lnTo>
                  <a:pt x="6676465" y="46923"/>
                </a:lnTo>
                <a:lnTo>
                  <a:pt x="6717777" y="28129"/>
                </a:lnTo>
                <a:lnTo>
                  <a:pt x="6758762" y="9042"/>
                </a:lnTo>
                <a:lnTo>
                  <a:pt x="67541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2297176" y="3537394"/>
            <a:ext cx="2162048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337820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4864608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014883" y="1503332"/>
            <a:ext cx="284480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2297176" y="3537394"/>
            <a:ext cx="2162048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337820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4864608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1014883" y="1503332"/>
            <a:ext cx="284480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337820" y="874839"/>
            <a:ext cx="6080760" cy="251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ftr" idx="11"/>
          </p:nvPr>
        </p:nvSpPr>
        <p:spPr>
          <a:xfrm>
            <a:off x="2297176" y="3537394"/>
            <a:ext cx="2162048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337820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4864608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ctrTitle"/>
          </p:nvPr>
        </p:nvSpPr>
        <p:spPr>
          <a:xfrm>
            <a:off x="506730" y="1179131"/>
            <a:ext cx="5742940" cy="798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1"/>
          </p:nvPr>
        </p:nvSpPr>
        <p:spPr>
          <a:xfrm>
            <a:off x="1013460" y="2130044"/>
            <a:ext cx="4729480" cy="95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ftr" idx="11"/>
          </p:nvPr>
        </p:nvSpPr>
        <p:spPr>
          <a:xfrm>
            <a:off x="2297176" y="3537394"/>
            <a:ext cx="2162048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dt" idx="10"/>
          </p:nvPr>
        </p:nvSpPr>
        <p:spPr>
          <a:xfrm>
            <a:off x="337820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4864608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1014883" y="1503332"/>
            <a:ext cx="284480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337820" y="874839"/>
            <a:ext cx="2939034" cy="251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2"/>
          </p:nvPr>
        </p:nvSpPr>
        <p:spPr>
          <a:xfrm>
            <a:off x="3479546" y="874839"/>
            <a:ext cx="2939034" cy="251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2297176" y="3537394"/>
            <a:ext cx="2162048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dt" idx="10"/>
          </p:nvPr>
        </p:nvSpPr>
        <p:spPr>
          <a:xfrm>
            <a:off x="337820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4864608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1014883" y="1503332"/>
            <a:ext cx="284480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37820" y="874839"/>
            <a:ext cx="6080760" cy="251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ftr" idx="11"/>
          </p:nvPr>
        </p:nvSpPr>
        <p:spPr>
          <a:xfrm>
            <a:off x="2297176" y="3537394"/>
            <a:ext cx="2162048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dt" idx="10"/>
          </p:nvPr>
        </p:nvSpPr>
        <p:spPr>
          <a:xfrm>
            <a:off x="337820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4864608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" title="elemento-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900" y="684925"/>
            <a:ext cx="6874199" cy="280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538183" y="1580249"/>
            <a:ext cx="5678905" cy="43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700" b="1" noProof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Conducir la transformación</a:t>
            </a:r>
            <a:endParaRPr lang="es-ES_tradnl" sz="1650" noProof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" title="elemento-1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5500" y="3105075"/>
            <a:ext cx="2244275" cy="4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59992" y="1971028"/>
            <a:ext cx="6635285" cy="86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90"/>
              </a:spcBef>
              <a:spcAft>
                <a:spcPts val="1200"/>
              </a:spcAft>
              <a:buNone/>
            </a:pPr>
            <a:r>
              <a:rPr lang="es-ES_tradnl" b="1" noProof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Institucionalizar un método uruguayo para las misiones de la Estrategia Nacional de Desarrollo</a:t>
            </a:r>
          </a:p>
          <a:p>
            <a:pPr lvl="0" algn="ctr">
              <a:spcBef>
                <a:spcPts val="300"/>
              </a:spcBef>
            </a:pPr>
            <a:r>
              <a:rPr lang="es-ES_tradnl" b="1" noProof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Caetano Penna </a:t>
            </a:r>
            <a:r>
              <a:rPr lang="es-ES_tradnl" sz="1100" noProof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- Consultor </a:t>
            </a:r>
            <a:r>
              <a:rPr lang="es-ES_tradnl" sz="1100" noProof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Estratégico-Metodológico</a:t>
            </a:r>
            <a:endParaRPr lang="es-ES_tradnl" noProof="1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  <a:sym typeface="Arial"/>
            </a:endParaRPr>
          </a:p>
        </p:txBody>
      </p:sp>
      <p:pic>
        <p:nvPicPr>
          <p:cNvPr id="121" name="Google Shape;121;p2" title="elemento-1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9937" y="224240"/>
            <a:ext cx="1916525" cy="8838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0;p2">
            <a:extLst>
              <a:ext uri="{FF2B5EF4-FFF2-40B4-BE49-F238E27FC236}">
                <a16:creationId xmlns:a16="http://schemas.microsoft.com/office/drawing/2014/main" id="{7A07A1F5-50A1-C2E0-1AA6-68B9EE19B3CB}"/>
              </a:ext>
            </a:extLst>
          </p:cNvPr>
          <p:cNvSpPr txBox="1"/>
          <p:nvPr/>
        </p:nvSpPr>
        <p:spPr>
          <a:xfrm>
            <a:off x="1317987" y="1379542"/>
            <a:ext cx="4119300" cy="19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</a:pPr>
            <a:r>
              <a:rPr lang="es-ES_tradnl" sz="1050" noProof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Panel de lanzamiento – 22 abril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78EC9BA-55BB-DFA8-F8F0-87A33C7BCD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891" r="16618"/>
          <a:stretch>
            <a:fillRect/>
          </a:stretch>
        </p:blipFill>
        <p:spPr>
          <a:xfrm>
            <a:off x="2218792" y="976556"/>
            <a:ext cx="2251035" cy="2178000"/>
          </a:xfrm>
          <a:prstGeom prst="rect">
            <a:avLst/>
          </a:prstGeom>
        </p:spPr>
      </p:pic>
      <p:sp>
        <p:nvSpPr>
          <p:cNvPr id="174" name="Google Shape;174;p7"/>
          <p:cNvSpPr txBox="1">
            <a:spLocks noGrp="1"/>
          </p:cNvSpPr>
          <p:nvPr>
            <p:ph type="title"/>
          </p:nvPr>
        </p:nvSpPr>
        <p:spPr>
          <a:xfrm>
            <a:off x="571667" y="433153"/>
            <a:ext cx="248983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noProof="1">
                <a:solidFill>
                  <a:srgbClr val="125B9E"/>
                </a:solidFill>
              </a:rPr>
              <a:t>Los retos uruguayos</a:t>
            </a:r>
            <a:endParaRPr lang="es-ES_tradnl" sz="1800" noProof="1"/>
          </a:p>
        </p:txBody>
      </p:sp>
      <p:sp>
        <p:nvSpPr>
          <p:cNvPr id="175" name="Google Shape;175;p7"/>
          <p:cNvSpPr txBox="1"/>
          <p:nvPr/>
        </p:nvSpPr>
        <p:spPr>
          <a:xfrm>
            <a:off x="571667" y="710575"/>
            <a:ext cx="4084554" cy="212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00" noProof="1">
                <a:solidFill>
                  <a:srgbClr val="125B9E"/>
                </a:solidFill>
                <a:latin typeface="Arial"/>
                <a:ea typeface="Arial"/>
                <a:cs typeface="Arial"/>
                <a:sym typeface="Arial"/>
              </a:rPr>
              <a:t>Productividad · Competitividad · Sustentabilidad</a:t>
            </a:r>
            <a:endParaRPr lang="es-ES_tradnl" sz="1300" noProof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/>
          </a:p>
        </p:txBody>
      </p:sp>
      <p:pic>
        <p:nvPicPr>
          <p:cNvPr id="179" name="Google Shape;179;p7" title="elemento-1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 title="elemento-1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575" y="3352261"/>
            <a:ext cx="2185199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B46CC6B-1071-FF72-6D8E-FF272DD2E4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563" r="15759"/>
          <a:stretch>
            <a:fillRect/>
          </a:stretch>
        </p:blipFill>
        <p:spPr>
          <a:xfrm>
            <a:off x="-1137" y="1001233"/>
            <a:ext cx="2287712" cy="217782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3210E90-FAE3-B1DB-C0BF-98C8EA18295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333" r="16499"/>
          <a:stretch>
            <a:fillRect/>
          </a:stretch>
        </p:blipFill>
        <p:spPr>
          <a:xfrm>
            <a:off x="4446399" y="976556"/>
            <a:ext cx="2301053" cy="217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571667" y="433153"/>
            <a:ext cx="2489835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noProof="1">
                <a:solidFill>
                  <a:srgbClr val="125B9E"/>
                </a:solidFill>
              </a:rPr>
              <a:t>Por qué ahora.</a:t>
            </a:r>
            <a:endParaRPr lang="es-ES_tradnl" sz="1800" noProof="1"/>
          </a:p>
        </p:txBody>
      </p:sp>
      <p:sp>
        <p:nvSpPr>
          <p:cNvPr id="151" name="Google Shape;151;p5"/>
          <p:cNvSpPr txBox="1"/>
          <p:nvPr/>
        </p:nvSpPr>
        <p:spPr>
          <a:xfrm>
            <a:off x="571667" y="710575"/>
            <a:ext cx="3900107" cy="212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00" noProof="1">
                <a:solidFill>
                  <a:srgbClr val="125B9E"/>
                </a:solidFill>
                <a:latin typeface="Arial"/>
                <a:ea typeface="Arial"/>
                <a:cs typeface="Arial"/>
                <a:sym typeface="Arial"/>
              </a:rPr>
              <a:t>El diagnóstico es claro.</a:t>
            </a:r>
          </a:p>
        </p:txBody>
      </p:sp>
      <p:sp>
        <p:nvSpPr>
          <p:cNvPr id="152" name="Google Shape;152;p5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/>
          </a:p>
        </p:txBody>
      </p:sp>
      <p:pic>
        <p:nvPicPr>
          <p:cNvPr id="155" name="Google Shape;155;p5" title="elemento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title="elemento-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575" y="3352261"/>
            <a:ext cx="2185199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hape 6">
            <a:extLst>
              <a:ext uri="{FF2B5EF4-FFF2-40B4-BE49-F238E27FC236}">
                <a16:creationId xmlns:a16="http://schemas.microsoft.com/office/drawing/2014/main" id="{3EAFF459-B404-5575-E44F-D86578F9F112}"/>
              </a:ext>
            </a:extLst>
          </p:cNvPr>
          <p:cNvSpPr/>
          <p:nvPr/>
        </p:nvSpPr>
        <p:spPr>
          <a:xfrm flipV="1">
            <a:off x="571667" y="1359436"/>
            <a:ext cx="5903217" cy="45719"/>
          </a:xfrm>
          <a:prstGeom prst="rect">
            <a:avLst/>
          </a:prstGeom>
          <a:solidFill>
            <a:srgbClr val="1A1714"/>
          </a:solidFill>
          <a:ln/>
        </p:spPr>
        <p:txBody>
          <a:bodyPr/>
          <a:lstStyle/>
          <a:p>
            <a:endParaRPr lang="es-ES_tradnl" sz="517" noProof="1"/>
          </a:p>
        </p:txBody>
      </p:sp>
      <p:sp>
        <p:nvSpPr>
          <p:cNvPr id="3" name="Text 7">
            <a:extLst>
              <a:ext uri="{FF2B5EF4-FFF2-40B4-BE49-F238E27FC236}">
                <a16:creationId xmlns:a16="http://schemas.microsoft.com/office/drawing/2014/main" id="{E92F610E-4A6B-5E09-57E2-994FB3A5A54A}"/>
              </a:ext>
            </a:extLst>
          </p:cNvPr>
          <p:cNvSpPr/>
          <p:nvPr/>
        </p:nvSpPr>
        <p:spPr>
          <a:xfrm>
            <a:off x="571667" y="1490388"/>
            <a:ext cx="777262" cy="179156"/>
          </a:xfrm>
          <a:prstGeom prst="rect">
            <a:avLst/>
          </a:prstGeom>
          <a:noFill/>
          <a:ln/>
        </p:spPr>
        <p:txBody>
          <a:bodyPr wrap="square" lIns="9384" tIns="9384" rIns="9384" bIns="9384" rtlCol="0" anchor="t">
            <a:noAutofit/>
          </a:bodyPr>
          <a:lstStyle/>
          <a:p>
            <a:r>
              <a:rPr lang="es-ES_tradnl" sz="1000" spc="65" noProof="1">
                <a:solidFill>
                  <a:srgbClr val="E2703E"/>
                </a:solidFill>
                <a:latin typeface="Arial Narrow" panose="020B0604020202020204" pitchFamily="34" charset="0"/>
                <a:ea typeface="Courier New" pitchFamily="34" charset="-122"/>
                <a:cs typeface="Arial Narrow" panose="020B0604020202020204" pitchFamily="34" charset="0"/>
              </a:rPr>
              <a:t>constatación</a:t>
            </a:r>
            <a:endParaRPr lang="es-ES_tradnl" sz="1000" noProof="1">
              <a:solidFill>
                <a:srgbClr val="E2703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Text 8">
            <a:extLst>
              <a:ext uri="{FF2B5EF4-FFF2-40B4-BE49-F238E27FC236}">
                <a16:creationId xmlns:a16="http://schemas.microsoft.com/office/drawing/2014/main" id="{8D7B4B93-60EF-7A41-F846-4720D6976394}"/>
              </a:ext>
            </a:extLst>
          </p:cNvPr>
          <p:cNvSpPr/>
          <p:nvPr/>
        </p:nvSpPr>
        <p:spPr>
          <a:xfrm>
            <a:off x="1822784" y="1486119"/>
            <a:ext cx="4816786" cy="240990"/>
          </a:xfrm>
          <a:prstGeom prst="rect">
            <a:avLst/>
          </a:prstGeom>
          <a:noFill/>
          <a:ln/>
        </p:spPr>
        <p:txBody>
          <a:bodyPr wrap="square" lIns="9384" tIns="9384" rIns="9384" bIns="9384" rtlCol="0" anchor="t">
            <a:normAutofit fontScale="92500" lnSpcReduction="20000"/>
          </a:bodyPr>
          <a:lstStyle/>
          <a:p>
            <a:pPr>
              <a:lnSpc>
                <a:spcPct val="104005"/>
              </a:lnSpc>
            </a:pPr>
            <a:r>
              <a:rPr lang="es-ES_tradnl" sz="1718" spc="-34" noProof="1">
                <a:solidFill>
                  <a:srgbClr val="1A1714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La </a:t>
            </a:r>
            <a:r>
              <a:rPr lang="es-ES_tradnl" sz="1718" strike="sngStrike" spc="-34" noProof="1">
                <a:solidFill>
                  <a:srgbClr val="6B6258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horizontalidad sola </a:t>
            </a:r>
            <a:r>
              <a:rPr lang="es-ES_tradnl" sz="1718" spc="-34" noProof="1">
                <a:solidFill>
                  <a:srgbClr val="1A1714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no alcanzó.</a:t>
            </a:r>
            <a:endParaRPr lang="es-ES_tradnl" sz="1718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D9EFAAEE-DF2F-E9DC-5530-344A5D96B298}"/>
              </a:ext>
            </a:extLst>
          </p:cNvPr>
          <p:cNvSpPr/>
          <p:nvPr/>
        </p:nvSpPr>
        <p:spPr>
          <a:xfrm flipV="1">
            <a:off x="571667" y="2355184"/>
            <a:ext cx="5903217" cy="45719"/>
          </a:xfrm>
          <a:prstGeom prst="rect">
            <a:avLst/>
          </a:prstGeom>
          <a:solidFill>
            <a:srgbClr val="1A1714"/>
          </a:solidFill>
          <a:ln/>
        </p:spPr>
        <p:txBody>
          <a:bodyPr/>
          <a:lstStyle/>
          <a:p>
            <a:endParaRPr lang="es-ES_tradnl" sz="517" noProof="1"/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04AB24AE-A102-AAF9-30F6-EA6587A27BDA}"/>
              </a:ext>
            </a:extLst>
          </p:cNvPr>
          <p:cNvSpPr/>
          <p:nvPr/>
        </p:nvSpPr>
        <p:spPr>
          <a:xfrm flipV="1">
            <a:off x="571667" y="1857310"/>
            <a:ext cx="5903217" cy="45719"/>
          </a:xfrm>
          <a:prstGeom prst="rect">
            <a:avLst/>
          </a:prstGeom>
          <a:solidFill>
            <a:srgbClr val="1A1714"/>
          </a:solidFill>
          <a:ln/>
        </p:spPr>
        <p:txBody>
          <a:bodyPr/>
          <a:lstStyle/>
          <a:p>
            <a:endParaRPr lang="es-ES_tradnl" sz="517" noProof="1"/>
          </a:p>
        </p:txBody>
      </p:sp>
      <p:sp>
        <p:nvSpPr>
          <p:cNvPr id="7" name="Text 11">
            <a:extLst>
              <a:ext uri="{FF2B5EF4-FFF2-40B4-BE49-F238E27FC236}">
                <a16:creationId xmlns:a16="http://schemas.microsoft.com/office/drawing/2014/main" id="{4056CE79-03BE-2DA2-1743-D7BB19FB885A}"/>
              </a:ext>
            </a:extLst>
          </p:cNvPr>
          <p:cNvSpPr/>
          <p:nvPr/>
        </p:nvSpPr>
        <p:spPr>
          <a:xfrm>
            <a:off x="571667" y="1988262"/>
            <a:ext cx="777262" cy="179156"/>
          </a:xfrm>
          <a:prstGeom prst="rect">
            <a:avLst/>
          </a:prstGeom>
          <a:noFill/>
          <a:ln/>
        </p:spPr>
        <p:txBody>
          <a:bodyPr wrap="square" lIns="9384" tIns="9384" rIns="9384" bIns="9384" rtlCol="0" anchor="t">
            <a:noAutofit/>
          </a:bodyPr>
          <a:lstStyle/>
          <a:p>
            <a:r>
              <a:rPr lang="es-ES_tradnl" sz="1000" spc="65" noProof="1">
                <a:solidFill>
                  <a:srgbClr val="E2703E"/>
                </a:solidFill>
                <a:latin typeface="Arial Narrow" panose="020B0604020202020204" pitchFamily="34" charset="0"/>
                <a:ea typeface="Courier New" pitchFamily="34" charset="-122"/>
                <a:cs typeface="Arial Narrow" panose="020B0604020202020204" pitchFamily="34" charset="0"/>
              </a:rPr>
              <a:t>brecha</a:t>
            </a:r>
            <a:endParaRPr lang="es-ES_tradnl" sz="1000" noProof="1">
              <a:solidFill>
                <a:srgbClr val="E2703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ext 12">
            <a:extLst>
              <a:ext uri="{FF2B5EF4-FFF2-40B4-BE49-F238E27FC236}">
                <a16:creationId xmlns:a16="http://schemas.microsoft.com/office/drawing/2014/main" id="{3CC432B7-D699-B59B-BB1A-17E4950D65DB}"/>
              </a:ext>
            </a:extLst>
          </p:cNvPr>
          <p:cNvSpPr/>
          <p:nvPr/>
        </p:nvSpPr>
        <p:spPr>
          <a:xfrm>
            <a:off x="1822784" y="1983993"/>
            <a:ext cx="4816786" cy="240990"/>
          </a:xfrm>
          <a:prstGeom prst="rect">
            <a:avLst/>
          </a:prstGeom>
          <a:noFill/>
          <a:ln/>
        </p:spPr>
        <p:txBody>
          <a:bodyPr wrap="square" lIns="9384" tIns="9384" rIns="9384" bIns="9384" rtlCol="0" anchor="t">
            <a:normAutofit fontScale="92500" lnSpcReduction="20000"/>
          </a:bodyPr>
          <a:lstStyle/>
          <a:p>
            <a:pPr>
              <a:lnSpc>
                <a:spcPct val="104005"/>
              </a:lnSpc>
            </a:pPr>
            <a:r>
              <a:rPr lang="es-ES_tradnl" sz="1718" spc="-34" noProof="1">
                <a:solidFill>
                  <a:srgbClr val="1A1714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Lo que falta es </a:t>
            </a:r>
            <a:r>
              <a:rPr lang="es-ES_tradnl" sz="1718" i="1" spc="-34" noProof="1">
                <a:solidFill>
                  <a:srgbClr val="77B959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conducir</a:t>
            </a:r>
            <a:r>
              <a:rPr lang="es-ES_tradnl" sz="1718" i="1" spc="-34" noProof="1">
                <a:solidFill>
                  <a:srgbClr val="8C2A1C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 </a:t>
            </a:r>
            <a:r>
              <a:rPr lang="es-ES_tradnl" sz="1718" spc="-34" noProof="1">
                <a:solidFill>
                  <a:srgbClr val="1A1714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la transformación.</a:t>
            </a:r>
            <a:endParaRPr lang="es-ES_tradnl" sz="1718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D173845A-2879-EFEB-FFA2-3A3F1BB35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iagrama_slide7.png">
            <a:extLst>
              <a:ext uri="{FF2B5EF4-FFF2-40B4-BE49-F238E27FC236}">
                <a16:creationId xmlns:a16="http://schemas.microsoft.com/office/drawing/2014/main" id="{717705EC-B246-C20A-F04A-323DADDC7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74" y="1226505"/>
            <a:ext cx="5011575" cy="2067275"/>
          </a:xfrm>
          <a:prstGeom prst="rect">
            <a:avLst/>
          </a:prstGeom>
        </p:spPr>
      </p:pic>
      <p:sp>
        <p:nvSpPr>
          <p:cNvPr id="150" name="Google Shape;150;p5">
            <a:extLst>
              <a:ext uri="{FF2B5EF4-FFF2-40B4-BE49-F238E27FC236}">
                <a16:creationId xmlns:a16="http://schemas.microsoft.com/office/drawing/2014/main" id="{C938F94E-697E-B7E3-A06E-6793B3B932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667" y="433153"/>
            <a:ext cx="5772749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noProof="1">
                <a:solidFill>
                  <a:srgbClr val="125B9E"/>
                </a:solidFill>
              </a:rPr>
              <a:t>El mecanismo: </a:t>
            </a:r>
            <a:r>
              <a:rPr lang="es-ES_tradnl" sz="1800" b="0" i="1" noProof="1">
                <a:solidFill>
                  <a:srgbClr val="77B959"/>
                </a:solidFill>
              </a:rPr>
              <a:t>verticalidad</a:t>
            </a:r>
            <a:r>
              <a:rPr lang="es-ES_tradnl" sz="1800" noProof="1">
                <a:solidFill>
                  <a:srgbClr val="125B9E"/>
                </a:solidFill>
              </a:rPr>
              <a:t> sobre horizontalidad.</a:t>
            </a:r>
            <a:endParaRPr lang="es-ES_tradnl" sz="1800" noProof="1"/>
          </a:p>
        </p:txBody>
      </p:sp>
      <p:sp>
        <p:nvSpPr>
          <p:cNvPr id="151" name="Google Shape;151;p5">
            <a:extLst>
              <a:ext uri="{FF2B5EF4-FFF2-40B4-BE49-F238E27FC236}">
                <a16:creationId xmlns:a16="http://schemas.microsoft.com/office/drawing/2014/main" id="{5B49D012-55FF-E8D9-EDA3-23F8CF2B5A0F}"/>
              </a:ext>
            </a:extLst>
          </p:cNvPr>
          <p:cNvSpPr txBox="1"/>
          <p:nvPr/>
        </p:nvSpPr>
        <p:spPr>
          <a:xfrm>
            <a:off x="571667" y="710575"/>
            <a:ext cx="5772749" cy="412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00" i="1" noProof="1">
                <a:solidFill>
                  <a:srgbClr val="125B9E"/>
                </a:solidFill>
                <a:latin typeface="Arial"/>
                <a:ea typeface="Arial"/>
                <a:cs typeface="Arial"/>
                <a:sym typeface="Arial"/>
              </a:rPr>
              <a:t>Las misiones introducen verticalidad conductora hacia objetivos transversales. No sustituyen las políticas horizontales – les dan dirección.</a:t>
            </a:r>
          </a:p>
        </p:txBody>
      </p:sp>
      <p:sp>
        <p:nvSpPr>
          <p:cNvPr id="152" name="Google Shape;152;p5">
            <a:extLst>
              <a:ext uri="{FF2B5EF4-FFF2-40B4-BE49-F238E27FC236}">
                <a16:creationId xmlns:a16="http://schemas.microsoft.com/office/drawing/2014/main" id="{20A19F54-3495-E66B-E1BA-FD3A17513E19}"/>
              </a:ext>
            </a:extLst>
          </p:cNvPr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/>
          </a:p>
        </p:txBody>
      </p:sp>
      <p:pic>
        <p:nvPicPr>
          <p:cNvPr id="155" name="Google Shape;155;p5" title="elemento-15.png">
            <a:extLst>
              <a:ext uri="{FF2B5EF4-FFF2-40B4-BE49-F238E27FC236}">
                <a16:creationId xmlns:a16="http://schemas.microsoft.com/office/drawing/2014/main" id="{90A20AD0-4BC0-C542-90B1-67C1A31D960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title="elemento-16.png">
            <a:extLst>
              <a:ext uri="{FF2B5EF4-FFF2-40B4-BE49-F238E27FC236}">
                <a16:creationId xmlns:a16="http://schemas.microsoft.com/office/drawing/2014/main" id="{A91A0EF3-38DB-20F3-5F28-FDD8FB14185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575" y="3352261"/>
            <a:ext cx="2185199" cy="35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99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"/>
          <p:cNvPicPr preferRelativeResize="0"/>
          <p:nvPr/>
        </p:nvPicPr>
        <p:blipFill>
          <a:blip r:embed="rId3">
            <a:alphaModFix/>
          </a:blip>
          <a:srcRect/>
          <a:stretch/>
        </p:blipFill>
        <p:spPr>
          <a:xfrm>
            <a:off x="2943779" y="-1361"/>
            <a:ext cx="3811472" cy="381147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/>
        </p:nvSpPr>
        <p:spPr>
          <a:xfrm>
            <a:off x="571661" y="1158528"/>
            <a:ext cx="2195122" cy="178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66675" lvl="0">
              <a:lnSpc>
                <a:spcPct val="125000"/>
              </a:lnSpc>
            </a:pPr>
            <a:r>
              <a:rPr lang="es-ES_tradnl" sz="1200" noProof="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Lo que se inaugura hoy es </a:t>
            </a:r>
            <a:r>
              <a:rPr lang="es-ES_tradnl" sz="1200" b="1" i="1" noProof="1">
                <a:solidFill>
                  <a:srgbClr val="77B959"/>
                </a:solidFill>
                <a:sym typeface="Arial"/>
              </a:rPr>
              <a:t>un compromiso</a:t>
            </a:r>
            <a:r>
              <a:rPr lang="es-ES_tradnl" sz="1200" noProof="1">
                <a:solidFill>
                  <a:srgbClr val="58595B"/>
                </a:solidFill>
              </a:rPr>
              <a:t> para movilizar las capacidades que Uruguay ya tiene y capacitar a sus actores a coordinarse </a:t>
            </a:r>
            <a:r>
              <a:rPr lang="es-ES_tradnl" sz="1200" b="1" i="1" noProof="1">
                <a:solidFill>
                  <a:srgbClr val="3C9582"/>
                </a:solidFill>
              </a:rPr>
              <a:t>rumbo a objetivos estratégicos</a:t>
            </a:r>
            <a:r>
              <a:rPr lang="es-ES_tradnl" sz="1200" noProof="1">
                <a:solidFill>
                  <a:srgbClr val="58595B"/>
                </a:solidFill>
              </a:rPr>
              <a:t>. </a:t>
            </a:r>
          </a:p>
          <a:p>
            <a:pPr marL="12700" marR="66675" lvl="0" indent="0" algn="r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_tradnl" sz="1200" b="1" i="1" noProof="1">
                <a:solidFill>
                  <a:srgbClr val="0087C9"/>
                </a:solidFill>
                <a:latin typeface="Arial"/>
                <a:ea typeface="Arial"/>
                <a:cs typeface="Arial"/>
                <a:sym typeface="Arial"/>
              </a:rPr>
              <a:t>Esta es la misión.</a:t>
            </a:r>
          </a:p>
        </p:txBody>
      </p:sp>
      <p:sp>
        <p:nvSpPr>
          <p:cNvPr id="163" name="Google Shape;163;p6"/>
          <p:cNvSpPr txBox="1">
            <a:spLocks noGrp="1"/>
          </p:cNvSpPr>
          <p:nvPr>
            <p:ph type="title"/>
          </p:nvPr>
        </p:nvSpPr>
        <p:spPr>
          <a:xfrm>
            <a:off x="571661" y="435304"/>
            <a:ext cx="2195122" cy="50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250" rIns="0" bIns="0" anchor="t" anchorCtr="0">
            <a:spAutoFit/>
          </a:bodyPr>
          <a:lstStyle/>
          <a:p>
            <a:pPr marL="12700" marR="5080" lvl="0" indent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400" noProof="1">
                <a:solidFill>
                  <a:srgbClr val="125B9E"/>
                </a:solidFill>
              </a:rPr>
              <a:t>ESTRATEGIA NACIONAL DE DESARROLLO</a:t>
            </a:r>
          </a:p>
        </p:txBody>
      </p:sp>
      <p:pic>
        <p:nvPicPr>
          <p:cNvPr id="164" name="Google Shape;164;p6" title="elemento-1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 title="elemento-1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575" y="3352261"/>
            <a:ext cx="2185199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g3975959186a_0_87" title="elemento-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900" y="684925"/>
            <a:ext cx="6874199" cy="280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3975959186a_0_87"/>
          <p:cNvSpPr txBox="1"/>
          <p:nvPr/>
        </p:nvSpPr>
        <p:spPr>
          <a:xfrm>
            <a:off x="1317987" y="1655245"/>
            <a:ext cx="4119300" cy="86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lvl="0" algn="ctr">
              <a:spcBef>
                <a:spcPts val="90"/>
              </a:spcBef>
            </a:pPr>
            <a:r>
              <a:rPr lang="es-ES_tradnl" sz="1800" b="1" noProof="1">
                <a:solidFill>
                  <a:srgbClr val="FFFFFF"/>
                </a:solidFill>
              </a:rPr>
              <a:t>Caetano Penna</a:t>
            </a:r>
          </a:p>
          <a:p>
            <a:pPr lvl="0" algn="ctr">
              <a:spcBef>
                <a:spcPts val="90"/>
              </a:spcBef>
            </a:pPr>
            <a:r>
              <a:rPr lang="es-ES_tradnl" noProof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Consultor Estratégico-Metodológico</a:t>
            </a:r>
          </a:p>
          <a:p>
            <a:pPr lvl="0" algn="ctr">
              <a:spcBef>
                <a:spcPts val="90"/>
              </a:spcBef>
            </a:pPr>
            <a:endParaRPr lang="es-ES_tradnl" sz="1000" noProof="1">
              <a:solidFill>
                <a:schemeClr val="bg1"/>
              </a:solidFill>
              <a:latin typeface="Arial Narrow" panose="020B0604020202020204" pitchFamily="34" charset="0"/>
              <a:ea typeface="Arial"/>
              <a:cs typeface="Arial Narrow" panose="020B0604020202020204" pitchFamily="34" charset="0"/>
              <a:sym typeface="Arial"/>
            </a:endParaRPr>
          </a:p>
          <a:p>
            <a:pPr lvl="0" algn="ctr">
              <a:spcBef>
                <a:spcPts val="90"/>
              </a:spcBef>
            </a:pPr>
            <a:r>
              <a:rPr lang="es-ES_tradnl" sz="1000" noProof="1">
                <a:solidFill>
                  <a:schemeClr val="bg1"/>
                </a:solidFill>
                <a:latin typeface="Arial Narrow" panose="020B0604020202020204" pitchFamily="34" charset="0"/>
                <a:ea typeface="Arial"/>
                <a:cs typeface="Arial Narrow" panose="020B0604020202020204" pitchFamily="34" charset="0"/>
                <a:sym typeface="Arial"/>
              </a:rPr>
              <a:t>www.caetanopenna.com</a:t>
            </a:r>
            <a:endParaRPr lang="es-ES_tradnl" sz="1050" noProof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g3975959186a_0_87" title="elemento-1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5500" y="3105075"/>
            <a:ext cx="2244275" cy="4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3975959186a_0_87" title="elemento-1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9937" y="224240"/>
            <a:ext cx="1916525" cy="883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571666" y="543149"/>
            <a:ext cx="3073741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noProof="1">
                <a:solidFill>
                  <a:srgbClr val="125B9E"/>
                </a:solidFill>
              </a:rPr>
              <a:t>¿Qué tienen </a:t>
            </a:r>
            <a:r>
              <a:rPr lang="es-ES_tradnl" sz="1800" i="1" noProof="1">
                <a:solidFill>
                  <a:srgbClr val="77B959"/>
                </a:solidFill>
              </a:rPr>
              <a:t>en común?</a:t>
            </a:r>
          </a:p>
        </p:txBody>
      </p:sp>
      <p:sp>
        <p:nvSpPr>
          <p:cNvPr id="152" name="Google Shape;152;p5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/>
          </a:p>
        </p:txBody>
      </p:sp>
      <p:pic>
        <p:nvPicPr>
          <p:cNvPr id="155" name="Google Shape;155;p5" title="elemento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title="elemento-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575" y="3352261"/>
            <a:ext cx="2185199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71;p7">
            <a:extLst>
              <a:ext uri="{FF2B5EF4-FFF2-40B4-BE49-F238E27FC236}">
                <a16:creationId xmlns:a16="http://schemas.microsoft.com/office/drawing/2014/main" id="{B5971EEA-4B55-DBDB-D8A6-E361A1DE6C07}"/>
              </a:ext>
            </a:extLst>
          </p:cNvPr>
          <p:cNvSpPr txBox="1"/>
          <p:nvPr/>
        </p:nvSpPr>
        <p:spPr>
          <a:xfrm>
            <a:off x="571666" y="1982435"/>
            <a:ext cx="1714903" cy="101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>
              <a:lnSpc>
                <a:spcPct val="125000"/>
              </a:lnSpc>
              <a:spcAft>
                <a:spcPts val="600"/>
              </a:spcAft>
            </a:pPr>
            <a:r>
              <a:rPr lang="es-ES_tradnl" sz="1600" b="1" noProof="1">
                <a:solidFill>
                  <a:srgbClr val="174D95"/>
                </a:solidFill>
                <a:latin typeface="Arial"/>
                <a:ea typeface="Arial"/>
                <a:cs typeface="Arial"/>
                <a:sym typeface="Arial"/>
              </a:rPr>
              <a:t>Programa </a:t>
            </a:r>
            <a:br>
              <a:rPr lang="es-ES_tradnl" sz="1600" b="1" noProof="1">
                <a:solidFill>
                  <a:srgbClr val="174D9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_tradnl" sz="1600" b="1" noProof="1">
                <a:solidFill>
                  <a:srgbClr val="174D95"/>
                </a:solidFill>
                <a:latin typeface="Arial"/>
                <a:ea typeface="Arial"/>
                <a:cs typeface="Arial"/>
                <a:sym typeface="Arial"/>
              </a:rPr>
              <a:t>Apolo</a:t>
            </a:r>
            <a:endParaRPr lang="es-ES_tradnl" sz="1200" b="1" noProof="1">
              <a:solidFill>
                <a:srgbClr val="58595B"/>
              </a:solidFill>
              <a:latin typeface="Arial Narrow" panose="020B0604020202020204" pitchFamily="34" charset="0"/>
              <a:cs typeface="Arial Narrow" panose="020B0604020202020204" pitchFamily="34" charset="0"/>
              <a:sym typeface="Arial"/>
            </a:endParaRPr>
          </a:p>
          <a:p>
            <a:pPr marL="12700" marR="5080" lvl="0">
              <a:lnSpc>
                <a:spcPct val="125000"/>
              </a:lnSpc>
            </a:pPr>
            <a:r>
              <a:rPr lang="es-ES_tradnl" sz="1600" b="1" noProof="1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EE. UU. </a:t>
            </a:r>
            <a:r>
              <a:rPr lang="es-ES_tradnl" noProof="1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1961-1969</a:t>
            </a:r>
          </a:p>
        </p:txBody>
      </p:sp>
      <p:sp>
        <p:nvSpPr>
          <p:cNvPr id="22" name="Google Shape;172;p7">
            <a:extLst>
              <a:ext uri="{FF2B5EF4-FFF2-40B4-BE49-F238E27FC236}">
                <a16:creationId xmlns:a16="http://schemas.microsoft.com/office/drawing/2014/main" id="{40370092-2A45-4607-2255-15424AA75CE9}"/>
              </a:ext>
            </a:extLst>
          </p:cNvPr>
          <p:cNvSpPr/>
          <p:nvPr/>
        </p:nvSpPr>
        <p:spPr>
          <a:xfrm>
            <a:off x="2358795" y="1084083"/>
            <a:ext cx="0" cy="1947545"/>
          </a:xfrm>
          <a:custGeom>
            <a:avLst/>
            <a:gdLst/>
            <a:ahLst/>
            <a:cxnLst/>
            <a:rect l="l" t="t" r="r" b="b"/>
            <a:pathLst>
              <a:path w="120000" h="1947545" extrusionOk="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w="12700" cap="flat" cmpd="sng">
            <a:solidFill>
              <a:srgbClr val="6CB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/>
          </a:p>
        </p:txBody>
      </p:sp>
      <p:sp>
        <p:nvSpPr>
          <p:cNvPr id="23" name="Google Shape;173;p7">
            <a:extLst>
              <a:ext uri="{FF2B5EF4-FFF2-40B4-BE49-F238E27FC236}">
                <a16:creationId xmlns:a16="http://schemas.microsoft.com/office/drawing/2014/main" id="{2157657F-1C88-59EA-1643-D8B4351B3747}"/>
              </a:ext>
            </a:extLst>
          </p:cNvPr>
          <p:cNvSpPr/>
          <p:nvPr/>
        </p:nvSpPr>
        <p:spPr>
          <a:xfrm>
            <a:off x="4395382" y="1084083"/>
            <a:ext cx="0" cy="1947545"/>
          </a:xfrm>
          <a:custGeom>
            <a:avLst/>
            <a:gdLst/>
            <a:ahLst/>
            <a:cxnLst/>
            <a:rect l="l" t="t" r="r" b="b"/>
            <a:pathLst>
              <a:path w="120000" h="1947545" extrusionOk="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w="12700" cap="flat" cmpd="sng">
            <a:solidFill>
              <a:srgbClr val="6CB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3ACD0D5-006C-FD8C-E65F-E7875527870B}"/>
              </a:ext>
            </a:extLst>
          </p:cNvPr>
          <p:cNvSpPr/>
          <p:nvPr/>
        </p:nvSpPr>
        <p:spPr>
          <a:xfrm>
            <a:off x="571667" y="1084083"/>
            <a:ext cx="817743" cy="817742"/>
          </a:xfrm>
          <a:prstGeom prst="ellipse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332"/>
              <a:satOff val="114"/>
              <a:lumOff val="-36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1219170"/>
            <a:endParaRPr lang="es-ES_tradnl" sz="2133" noProof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endParaRPr>
          </a:p>
        </p:txBody>
      </p:sp>
      <p:sp>
        <p:nvSpPr>
          <p:cNvPr id="27" name="Google Shape;171;p7">
            <a:extLst>
              <a:ext uri="{FF2B5EF4-FFF2-40B4-BE49-F238E27FC236}">
                <a16:creationId xmlns:a16="http://schemas.microsoft.com/office/drawing/2014/main" id="{85D2A3E2-1322-EB82-533F-3605EC550891}"/>
              </a:ext>
            </a:extLst>
          </p:cNvPr>
          <p:cNvSpPr txBox="1"/>
          <p:nvPr/>
        </p:nvSpPr>
        <p:spPr>
          <a:xfrm>
            <a:off x="2640223" y="1982435"/>
            <a:ext cx="1682907" cy="101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_tradnl" sz="1600" b="1" noProof="1">
                <a:solidFill>
                  <a:srgbClr val="3C9582"/>
                </a:solidFill>
                <a:latin typeface="Arial"/>
                <a:ea typeface="Arial"/>
                <a:cs typeface="Arial"/>
                <a:sym typeface="Arial"/>
              </a:rPr>
              <a:t>Embrapa</a:t>
            </a:r>
            <a:br>
              <a:rPr lang="es-ES_tradnl" sz="1600" b="1" noProof="1">
                <a:solidFill>
                  <a:srgbClr val="3C958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_tradnl" sz="1600" b="1" noProof="1">
                <a:solidFill>
                  <a:srgbClr val="3C9582"/>
                </a:solidFill>
                <a:latin typeface="Arial"/>
                <a:ea typeface="Arial"/>
                <a:cs typeface="Arial"/>
                <a:sym typeface="Arial"/>
              </a:rPr>
              <a:t>Cerrado</a:t>
            </a:r>
            <a:r>
              <a:rPr lang="es-ES_tradnl" noProof="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s-ES_tradnl" sz="1200" b="1" noProof="1">
              <a:solidFill>
                <a:srgbClr val="58595B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12700" marR="5080">
              <a:lnSpc>
                <a:spcPct val="125000"/>
              </a:lnSpc>
            </a:pPr>
            <a:r>
              <a:rPr lang="es-ES_tradnl" sz="1600" b="1" noProof="1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Brasil</a:t>
            </a:r>
            <a:r>
              <a:rPr lang="es-ES_tradnl" b="1" noProof="1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ES_tradnl" noProof="1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1970-presente</a:t>
            </a:r>
          </a:p>
        </p:txBody>
      </p:sp>
      <p:sp>
        <p:nvSpPr>
          <p:cNvPr id="29" name="Google Shape;171;p7">
            <a:extLst>
              <a:ext uri="{FF2B5EF4-FFF2-40B4-BE49-F238E27FC236}">
                <a16:creationId xmlns:a16="http://schemas.microsoft.com/office/drawing/2014/main" id="{6FBFDF55-D67A-F6F1-7631-066C21F3C281}"/>
              </a:ext>
            </a:extLst>
          </p:cNvPr>
          <p:cNvSpPr txBox="1"/>
          <p:nvPr/>
        </p:nvSpPr>
        <p:spPr>
          <a:xfrm>
            <a:off x="4644821" y="1982435"/>
            <a:ext cx="1997845" cy="101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_tradnl" sz="1600" b="1" spc="-50" noProof="1">
                <a:solidFill>
                  <a:srgbClr val="0087C9"/>
                </a:solidFill>
                <a:latin typeface="Arial"/>
                <a:ea typeface="Arial"/>
                <a:cs typeface="Arial"/>
                <a:sym typeface="Arial"/>
              </a:rPr>
              <a:t>Transición </a:t>
            </a:r>
            <a:br>
              <a:rPr lang="es-ES_tradnl" sz="1600" b="1" spc="-50" noProof="1">
                <a:solidFill>
                  <a:srgbClr val="0087C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_tradnl" sz="1600" b="1" spc="-50" noProof="1">
                <a:solidFill>
                  <a:srgbClr val="0087C9"/>
                </a:solidFill>
                <a:latin typeface="Arial"/>
                <a:ea typeface="Arial"/>
                <a:cs typeface="Arial"/>
                <a:sym typeface="Arial"/>
              </a:rPr>
              <a:t>energética</a:t>
            </a:r>
          </a:p>
          <a:p>
            <a:pPr marL="12700" marR="5080">
              <a:lnSpc>
                <a:spcPct val="125000"/>
              </a:lnSpc>
            </a:pPr>
            <a:r>
              <a:rPr lang="es-ES_tradnl" sz="1600" b="1" noProof="1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Uruguay</a:t>
            </a:r>
            <a:r>
              <a:rPr lang="es-ES_tradnl" b="1" noProof="1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ES_tradnl" noProof="1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2005-2030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2AA356B-31E1-E79F-CB4D-9C8F2F1DDBE9}"/>
              </a:ext>
            </a:extLst>
          </p:cNvPr>
          <p:cNvSpPr/>
          <p:nvPr/>
        </p:nvSpPr>
        <p:spPr>
          <a:xfrm>
            <a:off x="2640224" y="1086154"/>
            <a:ext cx="813600" cy="813600"/>
          </a:xfrm>
          <a:prstGeom prst="ellipse">
            <a:avLst/>
          </a:pr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9996"/>
              <a:satOff val="343"/>
              <a:lumOff val="-11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_tradnl" sz="2133" noProof="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CBBE02A-DF15-5711-C4C7-BE3B84E557D1}"/>
              </a:ext>
            </a:extLst>
          </p:cNvPr>
          <p:cNvSpPr>
            <a:spLocks noChangeAspect="1"/>
          </p:cNvSpPr>
          <p:nvPr/>
        </p:nvSpPr>
        <p:spPr>
          <a:xfrm>
            <a:off x="4644823" y="1086154"/>
            <a:ext cx="813600" cy="813600"/>
          </a:xfrm>
          <a:prstGeom prst="ellipse">
            <a:avLst/>
          </a:prstGeom>
          <a:blipFill>
            <a:blip r:embed="rId7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_tradnl" noProof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5" title="elemento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title="elemento-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575" y="3352261"/>
            <a:ext cx="2185199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5;p3">
            <a:extLst>
              <a:ext uri="{FF2B5EF4-FFF2-40B4-BE49-F238E27FC236}">
                <a16:creationId xmlns:a16="http://schemas.microsoft.com/office/drawing/2014/main" id="{F6013495-8492-575C-8BFD-BF3ADF84175F}"/>
              </a:ext>
            </a:extLst>
          </p:cNvPr>
          <p:cNvSpPr/>
          <p:nvPr/>
        </p:nvSpPr>
        <p:spPr>
          <a:xfrm>
            <a:off x="411984" y="1363761"/>
            <a:ext cx="114300" cy="701675"/>
          </a:xfrm>
          <a:custGeom>
            <a:avLst/>
            <a:gdLst/>
            <a:ahLst/>
            <a:cxnLst/>
            <a:rect l="l" t="t" r="r" b="b"/>
            <a:pathLst>
              <a:path w="114300" h="701675" extrusionOk="0">
                <a:moveTo>
                  <a:pt x="113893" y="350113"/>
                </a:moveTo>
                <a:lnTo>
                  <a:pt x="112293" y="302120"/>
                </a:lnTo>
                <a:lnTo>
                  <a:pt x="107429" y="254584"/>
                </a:lnTo>
                <a:lnTo>
                  <a:pt x="99275" y="207949"/>
                </a:lnTo>
                <a:lnTo>
                  <a:pt x="87833" y="162648"/>
                </a:lnTo>
                <a:lnTo>
                  <a:pt x="73088" y="119138"/>
                </a:lnTo>
                <a:lnTo>
                  <a:pt x="55016" y="77851"/>
                </a:lnTo>
                <a:lnTo>
                  <a:pt x="33629" y="39243"/>
                </a:lnTo>
                <a:lnTo>
                  <a:pt x="8915" y="3733"/>
                </a:lnTo>
                <a:lnTo>
                  <a:pt x="6121" y="0"/>
                </a:lnTo>
                <a:lnTo>
                  <a:pt x="0" y="3746"/>
                </a:lnTo>
                <a:lnTo>
                  <a:pt x="1765" y="7886"/>
                </a:lnTo>
                <a:lnTo>
                  <a:pt x="16129" y="49771"/>
                </a:lnTo>
                <a:lnTo>
                  <a:pt x="27901" y="92189"/>
                </a:lnTo>
                <a:lnTo>
                  <a:pt x="37515" y="134924"/>
                </a:lnTo>
                <a:lnTo>
                  <a:pt x="45440" y="177749"/>
                </a:lnTo>
                <a:lnTo>
                  <a:pt x="51816" y="229565"/>
                </a:lnTo>
                <a:lnTo>
                  <a:pt x="56070" y="281609"/>
                </a:lnTo>
                <a:lnTo>
                  <a:pt x="58102" y="333768"/>
                </a:lnTo>
                <a:lnTo>
                  <a:pt x="57835" y="385927"/>
                </a:lnTo>
                <a:lnTo>
                  <a:pt x="55181" y="437997"/>
                </a:lnTo>
                <a:lnTo>
                  <a:pt x="50038" y="489851"/>
                </a:lnTo>
                <a:lnTo>
                  <a:pt x="42341" y="541401"/>
                </a:lnTo>
                <a:lnTo>
                  <a:pt x="31978" y="592518"/>
                </a:lnTo>
                <a:lnTo>
                  <a:pt x="18884" y="643102"/>
                </a:lnTo>
                <a:lnTo>
                  <a:pt x="2959" y="693039"/>
                </a:lnTo>
                <a:lnTo>
                  <a:pt x="774" y="697458"/>
                </a:lnTo>
                <a:lnTo>
                  <a:pt x="7048" y="701205"/>
                </a:lnTo>
                <a:lnTo>
                  <a:pt x="34251" y="661746"/>
                </a:lnTo>
                <a:lnTo>
                  <a:pt x="55283" y="622935"/>
                </a:lnTo>
                <a:lnTo>
                  <a:pt x="73113" y="581482"/>
                </a:lnTo>
                <a:lnTo>
                  <a:pt x="87744" y="537832"/>
                </a:lnTo>
                <a:lnTo>
                  <a:pt x="99136" y="492429"/>
                </a:lnTo>
                <a:lnTo>
                  <a:pt x="107302" y="445706"/>
                </a:lnTo>
                <a:lnTo>
                  <a:pt x="112229" y="398132"/>
                </a:lnTo>
                <a:lnTo>
                  <a:pt x="113893" y="350113"/>
                </a:lnTo>
                <a:close/>
              </a:path>
            </a:pathLst>
          </a:custGeom>
          <a:solidFill>
            <a:srgbClr val="77B9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>
              <a:solidFill>
                <a:srgbClr val="77B959"/>
              </a:solidFill>
            </a:endParaRPr>
          </a:p>
        </p:txBody>
      </p:sp>
      <p:sp>
        <p:nvSpPr>
          <p:cNvPr id="5" name="Google Shape;136;p3">
            <a:extLst>
              <a:ext uri="{FF2B5EF4-FFF2-40B4-BE49-F238E27FC236}">
                <a16:creationId xmlns:a16="http://schemas.microsoft.com/office/drawing/2014/main" id="{B60F0C93-75D4-4E89-FD14-DCD2B2EB51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3463" y="1309071"/>
            <a:ext cx="6052808" cy="134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198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noProof="1">
                <a:solidFill>
                  <a:srgbClr val="174D95"/>
                </a:solidFill>
              </a:rPr>
              <a:t>Son políticas orientadas </a:t>
            </a:r>
            <a:r>
              <a:rPr lang="es-ES_tradnl" b="0" i="1" noProof="1">
                <a:solidFill>
                  <a:srgbClr val="77B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por misiones.</a:t>
            </a:r>
            <a:br>
              <a:rPr lang="es-ES_tradnl" b="0" i="1" noProof="1">
                <a:solidFill>
                  <a:srgbClr val="77B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br>
              <a:rPr lang="es-ES_tradnl" noProof="1">
                <a:solidFill>
                  <a:srgbClr val="77B959"/>
                </a:solidFill>
              </a:rPr>
            </a:br>
            <a:endParaRPr lang="es-ES_tradnl" sz="1800" noProof="1">
              <a:solidFill>
                <a:srgbClr val="77B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7;p3">
            <a:extLst>
              <a:ext uri="{FF2B5EF4-FFF2-40B4-BE49-F238E27FC236}">
                <a16:creationId xmlns:a16="http://schemas.microsoft.com/office/drawing/2014/main" id="{2A231581-703E-DCE9-7CDA-952A2BD62B54}"/>
              </a:ext>
            </a:extLst>
          </p:cNvPr>
          <p:cNvSpPr txBox="1"/>
          <p:nvPr/>
        </p:nvSpPr>
        <p:spPr>
          <a:xfrm>
            <a:off x="586359" y="1687762"/>
            <a:ext cx="591473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b="1" noProof="1">
                <a:solidFill>
                  <a:srgbClr val="0087C9"/>
                </a:solidFill>
              </a:rPr>
              <a:t>Uruguay ya lo hizo </a:t>
            </a:r>
            <a:r>
              <a:rPr lang="es-ES_tradnl" sz="1800" noProof="1">
                <a:solidFill>
                  <a:schemeClr val="tx1"/>
                </a:solidFill>
              </a:rPr>
              <a:t>– y puede volver a hacerlo.</a:t>
            </a:r>
          </a:p>
          <a:p>
            <a:pPr marL="12700" lvl="0" indent="0" algn="l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800" noProof="1">
              <a:solidFill>
                <a:srgbClr val="77B95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"/>
          <p:cNvPicPr preferRelativeResize="0"/>
          <p:nvPr/>
        </p:nvPicPr>
        <p:blipFill>
          <a:blip r:embed="rId3">
            <a:alphaModFix/>
          </a:blip>
          <a:srcRect/>
          <a:stretch/>
        </p:blipFill>
        <p:spPr>
          <a:xfrm>
            <a:off x="3816077" y="0"/>
            <a:ext cx="2939184" cy="380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/>
        </p:nvSpPr>
        <p:spPr>
          <a:xfrm>
            <a:off x="571660" y="1202740"/>
            <a:ext cx="2939184" cy="162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s-ES_tradnl" i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…son arreglos de gobernanza que movilizan capacidades existentes y capacitan a los actores a coordinarse </a:t>
            </a:r>
            <a:r>
              <a:rPr lang="es-ES_tradnl" i="1" noProof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ES_tradnl" b="1" i="1" noProof="1">
                <a:solidFill>
                  <a:srgbClr val="77B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orientan hacia objetivos estratégicos bien definidos</a:t>
            </a:r>
            <a:r>
              <a:rPr lang="es-ES_tradnl" i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i="1" noProof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Google Shape;163;p6"/>
          <p:cNvSpPr txBox="1">
            <a:spLocks noGrp="1"/>
          </p:cNvSpPr>
          <p:nvPr>
            <p:ph type="title"/>
          </p:nvPr>
        </p:nvSpPr>
        <p:spPr>
          <a:xfrm>
            <a:off x="571660" y="369903"/>
            <a:ext cx="2254131" cy="63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250" rIns="0" bIns="0" anchor="t" anchorCtr="0">
            <a:spAutoFit/>
          </a:bodyPr>
          <a:lstStyle/>
          <a:p>
            <a:pPr marL="12700" marR="5080" lvl="0" indent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noProof="1">
                <a:solidFill>
                  <a:srgbClr val="125B9E"/>
                </a:solidFill>
              </a:rPr>
              <a:t>Políticas orientadas por misiones…</a:t>
            </a:r>
            <a:endParaRPr lang="es-ES_tradnl" sz="1800" noProof="1"/>
          </a:p>
        </p:txBody>
      </p:sp>
      <p:pic>
        <p:nvPicPr>
          <p:cNvPr id="164" name="Google Shape;164;p6" title="elemento-1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 title="elemento-1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575" y="3352261"/>
            <a:ext cx="2185199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"/>
          <p:cNvPicPr preferRelativeResize="0"/>
          <p:nvPr/>
        </p:nvPicPr>
        <p:blipFill>
          <a:blip r:embed="rId3">
            <a:alphaModFix/>
          </a:blip>
          <a:srcRect t="11093" r="2245"/>
          <a:stretch>
            <a:fillRect/>
          </a:stretch>
        </p:blipFill>
        <p:spPr>
          <a:xfrm>
            <a:off x="1545631" y="0"/>
            <a:ext cx="5210769" cy="331874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>
            <a:spLocks noGrp="1"/>
          </p:cNvSpPr>
          <p:nvPr>
            <p:ph type="title"/>
          </p:nvPr>
        </p:nvSpPr>
        <p:spPr>
          <a:xfrm>
            <a:off x="574595" y="272247"/>
            <a:ext cx="1958394" cy="83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250" rIns="0" bIns="0" anchor="t" anchorCtr="0">
            <a:spAutoFit/>
          </a:bodyPr>
          <a:lstStyle/>
          <a:p>
            <a:pPr marL="12700" marR="5080" lvl="0" indent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 noProof="1">
                <a:solidFill>
                  <a:srgbClr val="125B9E"/>
                </a:solidFill>
              </a:rPr>
              <a:t>Misiones: una práctica global en expansión</a:t>
            </a:r>
            <a:endParaRPr lang="es-ES_tradnl" sz="1600" noProof="1"/>
          </a:p>
        </p:txBody>
      </p:sp>
      <p:pic>
        <p:nvPicPr>
          <p:cNvPr id="164" name="Google Shape;164;p6" title="elemento-1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 title="elemento-1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575" y="3352261"/>
            <a:ext cx="2185199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C633578-3897-3DD8-BE08-0BCC88C9327E}"/>
              </a:ext>
            </a:extLst>
          </p:cNvPr>
          <p:cNvSpPr/>
          <p:nvPr/>
        </p:nvSpPr>
        <p:spPr>
          <a:xfrm>
            <a:off x="571675" y="1140813"/>
            <a:ext cx="1714900" cy="663104"/>
          </a:xfrm>
          <a:prstGeom prst="rect">
            <a:avLst/>
          </a:prstGeom>
          <a:noFill/>
          <a:ln w="6350">
            <a:solidFill>
              <a:srgbClr val="174D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800" b="1" noProof="1">
                <a:solidFill>
                  <a:srgbClr val="174D9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22</a:t>
            </a:r>
            <a:endParaRPr lang="es-ES_tradnl" b="1" noProof="1">
              <a:solidFill>
                <a:srgbClr val="174D95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r>
              <a:rPr lang="es-ES_tradnl" sz="1800" noProof="1">
                <a:solidFill>
                  <a:srgbClr val="174D9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territorios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57571D2-272C-0458-2FEB-FF3A875E9B29}"/>
              </a:ext>
            </a:extLst>
          </p:cNvPr>
          <p:cNvSpPr/>
          <p:nvPr/>
        </p:nvSpPr>
        <p:spPr>
          <a:xfrm>
            <a:off x="571675" y="1831863"/>
            <a:ext cx="1714900" cy="663104"/>
          </a:xfrm>
          <a:prstGeom prst="rect">
            <a:avLst/>
          </a:prstGeom>
          <a:noFill/>
          <a:ln w="6350">
            <a:solidFill>
              <a:srgbClr val="77B9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s-ES_tradnl" sz="1800" b="1" noProof="1">
                <a:solidFill>
                  <a:srgbClr val="77B95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250+</a:t>
            </a:r>
          </a:p>
          <a:p>
            <a:pPr algn="ctr">
              <a:lnSpc>
                <a:spcPct val="70000"/>
              </a:lnSpc>
            </a:pPr>
            <a:r>
              <a:rPr lang="es-ES_tradnl" sz="1800" noProof="1">
                <a:solidFill>
                  <a:srgbClr val="77B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misiones activas</a:t>
            </a:r>
          </a:p>
          <a:p>
            <a:pPr algn="ctr">
              <a:lnSpc>
                <a:spcPct val="70000"/>
              </a:lnSpc>
            </a:pPr>
            <a:r>
              <a:rPr lang="es-ES_tradnl" sz="1200" noProof="1">
                <a:solidFill>
                  <a:srgbClr val="77B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(vs. 14 en 2013)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/>
          <p:nvPr/>
        </p:nvSpPr>
        <p:spPr>
          <a:xfrm>
            <a:off x="3465696" y="1973763"/>
            <a:ext cx="2777603" cy="219000"/>
          </a:xfrm>
          <a:prstGeom prst="roundRect">
            <a:avLst>
              <a:gd name="adj" fmla="val 50000"/>
            </a:avLst>
          </a:prstGeom>
          <a:solidFill>
            <a:srgbClr val="3C95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3465696" y="1200663"/>
            <a:ext cx="2777603" cy="219000"/>
          </a:xfrm>
          <a:prstGeom prst="roundRect">
            <a:avLst>
              <a:gd name="adj" fmla="val 50000"/>
            </a:avLst>
          </a:prstGeom>
          <a:solidFill>
            <a:srgbClr val="174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504060" y="1970780"/>
            <a:ext cx="2771259" cy="219000"/>
          </a:xfrm>
          <a:prstGeom prst="roundRect">
            <a:avLst>
              <a:gd name="adj" fmla="val 50000"/>
            </a:avLst>
          </a:prstGeom>
          <a:solidFill>
            <a:srgbClr val="0087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504060" y="1197680"/>
            <a:ext cx="2771259" cy="219000"/>
          </a:xfrm>
          <a:prstGeom prst="roundRect">
            <a:avLst>
              <a:gd name="adj" fmla="val 50000"/>
            </a:avLst>
          </a:prstGeom>
          <a:solidFill>
            <a:srgbClr val="77B9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411985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69" y="40052"/>
                </a:lnTo>
                <a:lnTo>
                  <a:pt x="30182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/>
          </a:p>
        </p:txBody>
      </p:sp>
      <p:sp>
        <p:nvSpPr>
          <p:cNvPr id="190" name="Google Shape;190;p8"/>
          <p:cNvSpPr txBox="1"/>
          <p:nvPr/>
        </p:nvSpPr>
        <p:spPr>
          <a:xfrm>
            <a:off x="544497" y="1417221"/>
            <a:ext cx="2652628" cy="47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25000"/>
              </a:lnSpc>
              <a:spcBef>
                <a:spcPts val="580"/>
              </a:spcBef>
              <a:spcAft>
                <a:spcPts val="0"/>
              </a:spcAft>
              <a:buNone/>
            </a:pPr>
            <a:r>
              <a:rPr lang="es-ES_tradnl" sz="1000" noProof="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Con plazo definido. Verificable. </a:t>
            </a:r>
            <a:br>
              <a:rPr lang="es-ES_tradnl" sz="1000" noProof="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_tradnl" sz="1000" noProof="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Pública.</a:t>
            </a:r>
          </a:p>
        </p:txBody>
      </p:sp>
      <p:sp>
        <p:nvSpPr>
          <p:cNvPr id="191" name="Google Shape;191;p8"/>
          <p:cNvSpPr txBox="1"/>
          <p:nvPr/>
        </p:nvSpPr>
        <p:spPr>
          <a:xfrm>
            <a:off x="622478" y="1987205"/>
            <a:ext cx="2423855" cy="19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>
              <a:lnSpc>
                <a:spcPct val="114599"/>
              </a:lnSpc>
            </a:pPr>
            <a:r>
              <a:rPr lang="es-ES_tradnl" sz="1050" noProof="1">
                <a:solidFill>
                  <a:srgbClr val="FFFFFF"/>
                </a:solidFill>
              </a:rPr>
              <a:t>3 </a:t>
            </a:r>
            <a:r>
              <a:rPr lang="es-ES_tradnl" sz="1050" b="1" noProof="1">
                <a:solidFill>
                  <a:srgbClr val="FFFFFF"/>
                </a:solidFill>
              </a:rPr>
              <a:t>Coalición plural</a:t>
            </a:r>
          </a:p>
        </p:txBody>
      </p:sp>
      <p:sp>
        <p:nvSpPr>
          <p:cNvPr id="193" name="Google Shape;193;p8"/>
          <p:cNvSpPr txBox="1"/>
          <p:nvPr/>
        </p:nvSpPr>
        <p:spPr>
          <a:xfrm>
            <a:off x="3508897" y="1420204"/>
            <a:ext cx="2650868" cy="47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25000"/>
              </a:lnSpc>
              <a:spcBef>
                <a:spcPts val="580"/>
              </a:spcBef>
              <a:spcAft>
                <a:spcPts val="0"/>
              </a:spcAft>
              <a:buNone/>
            </a:pPr>
            <a:r>
              <a:rPr lang="es-ES_tradnl" sz="1000" noProof="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Con vínculo presupuestal explícito. Una sola manija.</a:t>
            </a:r>
          </a:p>
        </p:txBody>
      </p:sp>
      <p:sp>
        <p:nvSpPr>
          <p:cNvPr id="194" name="Google Shape;194;p8"/>
          <p:cNvSpPr txBox="1"/>
          <p:nvPr/>
        </p:nvSpPr>
        <p:spPr>
          <a:xfrm>
            <a:off x="544497" y="2189181"/>
            <a:ext cx="2652628" cy="47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25000"/>
              </a:lnSpc>
              <a:spcBef>
                <a:spcPts val="580"/>
              </a:spcBef>
              <a:spcAft>
                <a:spcPts val="0"/>
              </a:spcAft>
              <a:buNone/>
            </a:pPr>
            <a:r>
              <a:rPr lang="es-ES_tradnl" sz="1000" noProof="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Pública · privada · académica. </a:t>
            </a:r>
            <a:br>
              <a:rPr lang="es-ES_tradnl" sz="1000" noProof="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_tradnl" sz="1000" noProof="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Compromiso durable.</a:t>
            </a:r>
          </a:p>
        </p:txBody>
      </p:sp>
      <p:sp>
        <p:nvSpPr>
          <p:cNvPr id="195" name="Google Shape;195;p8"/>
          <p:cNvSpPr txBox="1"/>
          <p:nvPr/>
        </p:nvSpPr>
        <p:spPr>
          <a:xfrm>
            <a:off x="3508896" y="2192164"/>
            <a:ext cx="2887937" cy="47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25000"/>
              </a:lnSpc>
              <a:spcBef>
                <a:spcPts val="580"/>
              </a:spcBef>
              <a:spcAft>
                <a:spcPts val="0"/>
              </a:spcAft>
              <a:buNone/>
            </a:pPr>
            <a:r>
              <a:rPr lang="es-ES_tradnl" sz="1000" noProof="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Atraviesa sectores y ministerios. Ordena la horizontalidad.</a:t>
            </a:r>
          </a:p>
        </p:txBody>
      </p:sp>
      <p:sp>
        <p:nvSpPr>
          <p:cNvPr id="196" name="Google Shape;196;p8"/>
          <p:cNvSpPr txBox="1">
            <a:spLocks noGrp="1"/>
          </p:cNvSpPr>
          <p:nvPr>
            <p:ph type="title"/>
          </p:nvPr>
        </p:nvSpPr>
        <p:spPr>
          <a:xfrm>
            <a:off x="571666" y="433153"/>
            <a:ext cx="4531276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s-ES_tradnl" sz="1800" noProof="1">
                <a:solidFill>
                  <a:srgbClr val="125B9E"/>
                </a:solidFill>
              </a:rPr>
              <a:t>Gobernanza: el verdadero diferencial</a:t>
            </a:r>
            <a:br>
              <a:rPr lang="es-ES_tradnl" sz="1800" noProof="1">
                <a:solidFill>
                  <a:srgbClr val="125B9E"/>
                </a:solidFill>
              </a:rPr>
            </a:br>
            <a:endParaRPr lang="es-ES_tradnl" sz="1800" noProof="1"/>
          </a:p>
        </p:txBody>
      </p:sp>
      <p:sp>
        <p:nvSpPr>
          <p:cNvPr id="198" name="Google Shape;198;p8"/>
          <p:cNvSpPr txBox="1"/>
          <p:nvPr/>
        </p:nvSpPr>
        <p:spPr>
          <a:xfrm>
            <a:off x="3586297" y="1990188"/>
            <a:ext cx="2423802" cy="174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050" b="1" noProof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 Transversalidad</a:t>
            </a:r>
          </a:p>
        </p:txBody>
      </p:sp>
      <p:sp>
        <p:nvSpPr>
          <p:cNvPr id="199" name="Google Shape;199;p8"/>
          <p:cNvSpPr txBox="1"/>
          <p:nvPr/>
        </p:nvSpPr>
        <p:spPr>
          <a:xfrm>
            <a:off x="622478" y="1213530"/>
            <a:ext cx="2423855" cy="19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>
              <a:lnSpc>
                <a:spcPct val="114599"/>
              </a:lnSpc>
            </a:pPr>
            <a:r>
              <a:rPr lang="es-ES_tradnl" sz="1050" b="1" noProof="1">
                <a:solidFill>
                  <a:srgbClr val="FFFFFF"/>
                </a:solidFill>
              </a:rPr>
              <a:t>1 Meta clara y medible</a:t>
            </a:r>
          </a:p>
        </p:txBody>
      </p:sp>
      <p:sp>
        <p:nvSpPr>
          <p:cNvPr id="200" name="Google Shape;200;p8"/>
          <p:cNvSpPr txBox="1"/>
          <p:nvPr/>
        </p:nvSpPr>
        <p:spPr>
          <a:xfrm>
            <a:off x="3586297" y="1210614"/>
            <a:ext cx="2423802" cy="19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>
              <a:lnSpc>
                <a:spcPct val="114599"/>
              </a:lnSpc>
            </a:pPr>
            <a:r>
              <a:rPr lang="es-ES_tradnl" sz="1050" b="1" noProof="1">
                <a:solidFill>
                  <a:srgbClr val="FFFFFF"/>
                </a:solidFill>
              </a:rPr>
              <a:t>2 Rectoría </a:t>
            </a:r>
            <a:r>
              <a:rPr lang="es-ES_tradnl" sz="1050" b="1" i="1" noProof="1">
                <a:solidFill>
                  <a:srgbClr val="FFFFFF"/>
                </a:solidFill>
              </a:rPr>
              <a:t>única</a:t>
            </a:r>
            <a:endParaRPr lang="es-ES_tradnl" sz="1050" b="1" noProof="1">
              <a:solidFill>
                <a:srgbClr val="FFFFFF"/>
              </a:solidFill>
            </a:endParaRPr>
          </a:p>
        </p:txBody>
      </p:sp>
      <p:pic>
        <p:nvPicPr>
          <p:cNvPr id="201" name="Google Shape;201;p8" title="elemento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 title="elemento-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575" y="3352261"/>
            <a:ext cx="2185199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8"/>
          <p:cNvSpPr txBox="1"/>
          <p:nvPr/>
        </p:nvSpPr>
        <p:spPr>
          <a:xfrm>
            <a:off x="571667" y="710575"/>
            <a:ext cx="4571714" cy="212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s-ES_tradnl" sz="1300" noProof="1">
                <a:solidFill>
                  <a:srgbClr val="125B9E"/>
                </a:solidFill>
              </a:rPr>
              <a:t>– cuatro atributos clave de políticas orientadas por misiones.</a:t>
            </a:r>
            <a:endParaRPr lang="es-ES_tradnl" sz="1300" noProof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FF9102AE-4B69-FB03-3CA3-D0BFB4310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5" title="elemento-15.png">
            <a:extLst>
              <a:ext uri="{FF2B5EF4-FFF2-40B4-BE49-F238E27FC236}">
                <a16:creationId xmlns:a16="http://schemas.microsoft.com/office/drawing/2014/main" id="{B32C95CF-5816-6ACF-5C69-B40E8CC3C78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title="elemento-16.png">
            <a:extLst>
              <a:ext uri="{FF2B5EF4-FFF2-40B4-BE49-F238E27FC236}">
                <a16:creationId xmlns:a16="http://schemas.microsoft.com/office/drawing/2014/main" id="{2FDF6038-73BA-D30F-3ADB-3AB1E95B6B6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575" y="3352261"/>
            <a:ext cx="2185199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5;p3">
            <a:extLst>
              <a:ext uri="{FF2B5EF4-FFF2-40B4-BE49-F238E27FC236}">
                <a16:creationId xmlns:a16="http://schemas.microsoft.com/office/drawing/2014/main" id="{4D12B102-44DF-E032-0C57-6CB23859C3A2}"/>
              </a:ext>
            </a:extLst>
          </p:cNvPr>
          <p:cNvSpPr/>
          <p:nvPr/>
        </p:nvSpPr>
        <p:spPr>
          <a:xfrm>
            <a:off x="418000" y="906561"/>
            <a:ext cx="114300" cy="701675"/>
          </a:xfrm>
          <a:custGeom>
            <a:avLst/>
            <a:gdLst/>
            <a:ahLst/>
            <a:cxnLst/>
            <a:rect l="l" t="t" r="r" b="b"/>
            <a:pathLst>
              <a:path w="114300" h="701675" extrusionOk="0">
                <a:moveTo>
                  <a:pt x="113893" y="350113"/>
                </a:moveTo>
                <a:lnTo>
                  <a:pt x="112293" y="302120"/>
                </a:lnTo>
                <a:lnTo>
                  <a:pt x="107429" y="254584"/>
                </a:lnTo>
                <a:lnTo>
                  <a:pt x="99275" y="207949"/>
                </a:lnTo>
                <a:lnTo>
                  <a:pt x="87833" y="162648"/>
                </a:lnTo>
                <a:lnTo>
                  <a:pt x="73088" y="119138"/>
                </a:lnTo>
                <a:lnTo>
                  <a:pt x="55016" y="77851"/>
                </a:lnTo>
                <a:lnTo>
                  <a:pt x="33629" y="39243"/>
                </a:lnTo>
                <a:lnTo>
                  <a:pt x="8915" y="3733"/>
                </a:lnTo>
                <a:lnTo>
                  <a:pt x="6121" y="0"/>
                </a:lnTo>
                <a:lnTo>
                  <a:pt x="0" y="3746"/>
                </a:lnTo>
                <a:lnTo>
                  <a:pt x="1765" y="7886"/>
                </a:lnTo>
                <a:lnTo>
                  <a:pt x="16129" y="49771"/>
                </a:lnTo>
                <a:lnTo>
                  <a:pt x="27901" y="92189"/>
                </a:lnTo>
                <a:lnTo>
                  <a:pt x="37515" y="134924"/>
                </a:lnTo>
                <a:lnTo>
                  <a:pt x="45440" y="177749"/>
                </a:lnTo>
                <a:lnTo>
                  <a:pt x="51816" y="229565"/>
                </a:lnTo>
                <a:lnTo>
                  <a:pt x="56070" y="281609"/>
                </a:lnTo>
                <a:lnTo>
                  <a:pt x="58102" y="333768"/>
                </a:lnTo>
                <a:lnTo>
                  <a:pt x="57835" y="385927"/>
                </a:lnTo>
                <a:lnTo>
                  <a:pt x="55181" y="437997"/>
                </a:lnTo>
                <a:lnTo>
                  <a:pt x="50038" y="489851"/>
                </a:lnTo>
                <a:lnTo>
                  <a:pt x="42341" y="541401"/>
                </a:lnTo>
                <a:lnTo>
                  <a:pt x="31978" y="592518"/>
                </a:lnTo>
                <a:lnTo>
                  <a:pt x="18884" y="643102"/>
                </a:lnTo>
                <a:lnTo>
                  <a:pt x="2959" y="693039"/>
                </a:lnTo>
                <a:lnTo>
                  <a:pt x="774" y="697458"/>
                </a:lnTo>
                <a:lnTo>
                  <a:pt x="7048" y="701205"/>
                </a:lnTo>
                <a:lnTo>
                  <a:pt x="34251" y="661746"/>
                </a:lnTo>
                <a:lnTo>
                  <a:pt x="55283" y="622935"/>
                </a:lnTo>
                <a:lnTo>
                  <a:pt x="73113" y="581482"/>
                </a:lnTo>
                <a:lnTo>
                  <a:pt x="87744" y="537832"/>
                </a:lnTo>
                <a:lnTo>
                  <a:pt x="99136" y="492429"/>
                </a:lnTo>
                <a:lnTo>
                  <a:pt x="107302" y="445706"/>
                </a:lnTo>
                <a:lnTo>
                  <a:pt x="112229" y="398132"/>
                </a:lnTo>
                <a:lnTo>
                  <a:pt x="113893" y="350113"/>
                </a:lnTo>
                <a:close/>
              </a:path>
            </a:pathLst>
          </a:custGeom>
          <a:solidFill>
            <a:srgbClr val="77B9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>
              <a:solidFill>
                <a:srgbClr val="77B959"/>
              </a:solidFill>
            </a:endParaRPr>
          </a:p>
        </p:txBody>
      </p:sp>
      <p:sp>
        <p:nvSpPr>
          <p:cNvPr id="5" name="Google Shape;136;p3">
            <a:extLst>
              <a:ext uri="{FF2B5EF4-FFF2-40B4-BE49-F238E27FC236}">
                <a16:creationId xmlns:a16="http://schemas.microsoft.com/office/drawing/2014/main" id="{ED88C9AA-F823-E058-3867-7AE178A59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9479" y="851871"/>
            <a:ext cx="6052808" cy="515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198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noProof="1">
                <a:solidFill>
                  <a:srgbClr val="174D95"/>
                </a:solidFill>
              </a:rPr>
              <a:t>Uruguay ya ha hecho </a:t>
            </a:r>
            <a:r>
              <a:rPr lang="es-ES_tradnl" b="0" i="1" noProof="1">
                <a:solidFill>
                  <a:srgbClr val="77B959"/>
                </a:solidFill>
              </a:rPr>
              <a:t>misiones</a:t>
            </a:r>
            <a:r>
              <a:rPr lang="es-ES_tradnl" noProof="1">
                <a:solidFill>
                  <a:srgbClr val="174D95"/>
                </a:solidFill>
              </a:rPr>
              <a:t>.</a:t>
            </a:r>
            <a:endParaRPr lang="es-ES_tradnl" sz="1800" noProof="1">
              <a:solidFill>
                <a:srgbClr val="77B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7;p3">
            <a:extLst>
              <a:ext uri="{FF2B5EF4-FFF2-40B4-BE49-F238E27FC236}">
                <a16:creationId xmlns:a16="http://schemas.microsoft.com/office/drawing/2014/main" id="{07F246DD-683A-1F07-A974-379C2161D710}"/>
              </a:ext>
            </a:extLst>
          </p:cNvPr>
          <p:cNvSpPr txBox="1"/>
          <p:nvPr/>
        </p:nvSpPr>
        <p:spPr>
          <a:xfrm>
            <a:off x="592375" y="1230562"/>
            <a:ext cx="591473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b="1" noProof="1">
                <a:solidFill>
                  <a:srgbClr val="0087C9"/>
                </a:solidFill>
              </a:rPr>
              <a:t>La práctica es suya. </a:t>
            </a:r>
            <a:r>
              <a:rPr lang="es-ES_tradnl" sz="1800" noProof="1">
                <a:solidFill>
                  <a:schemeClr val="tx1"/>
                </a:solidFill>
              </a:rPr>
              <a:t>El método la hace reproducible.</a:t>
            </a:r>
          </a:p>
        </p:txBody>
      </p:sp>
      <p:sp>
        <p:nvSpPr>
          <p:cNvPr id="2" name="Shape 5">
            <a:extLst>
              <a:ext uri="{FF2B5EF4-FFF2-40B4-BE49-F238E27FC236}">
                <a16:creationId xmlns:a16="http://schemas.microsoft.com/office/drawing/2014/main" id="{A5797A86-B831-9B5D-BB6A-AF4D51D39921}"/>
              </a:ext>
            </a:extLst>
          </p:cNvPr>
          <p:cNvSpPr/>
          <p:nvPr/>
        </p:nvSpPr>
        <p:spPr>
          <a:xfrm>
            <a:off x="287533" y="1703620"/>
            <a:ext cx="6193367" cy="36000"/>
          </a:xfrm>
          <a:prstGeom prst="rect">
            <a:avLst/>
          </a:prstGeom>
          <a:solidFill>
            <a:srgbClr val="77B959"/>
          </a:solidFill>
          <a:ln>
            <a:noFill/>
          </a:ln>
        </p:spPr>
        <p:txBody>
          <a:bodyPr/>
          <a:lstStyle/>
          <a:p>
            <a:endParaRPr lang="es-ES_tradnl" sz="517" noProof="1"/>
          </a:p>
        </p:txBody>
      </p:sp>
      <p:sp>
        <p:nvSpPr>
          <p:cNvPr id="3" name="Text 6">
            <a:extLst>
              <a:ext uri="{FF2B5EF4-FFF2-40B4-BE49-F238E27FC236}">
                <a16:creationId xmlns:a16="http://schemas.microsoft.com/office/drawing/2014/main" id="{AEF647AA-03A1-8014-EDD2-8960F209E5CC}"/>
              </a:ext>
            </a:extLst>
          </p:cNvPr>
          <p:cNvSpPr/>
          <p:nvPr/>
        </p:nvSpPr>
        <p:spPr>
          <a:xfrm>
            <a:off x="287533" y="1847898"/>
            <a:ext cx="2984798" cy="194255"/>
          </a:xfrm>
          <a:prstGeom prst="rect">
            <a:avLst/>
          </a:prstGeom>
          <a:noFill/>
          <a:ln/>
        </p:spPr>
        <p:txBody>
          <a:bodyPr wrap="square" lIns="9384" tIns="9384" rIns="9384" bIns="9384" rtlCol="0" anchor="t">
            <a:noAutofit/>
          </a:bodyPr>
          <a:lstStyle/>
          <a:p>
            <a:r>
              <a:rPr lang="es-ES_tradnl" sz="1000" spc="73" noProof="1">
                <a:solidFill>
                  <a:srgbClr val="184D95"/>
                </a:solidFill>
                <a:latin typeface="Arial Narrow" panose="020B0604020202020204" pitchFamily="34" charset="0"/>
                <a:ea typeface="Courier New" pitchFamily="34" charset="-122"/>
                <a:cs typeface="Arial Narrow" panose="020B0604020202020204" pitchFamily="34" charset="0"/>
              </a:rPr>
              <a:t>PRÁCTICA ACUMULADA</a:t>
            </a:r>
            <a:endParaRPr lang="es-ES_tradnl" sz="1000" noProof="1">
              <a:solidFill>
                <a:srgbClr val="184D95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 7">
            <a:extLst>
              <a:ext uri="{FF2B5EF4-FFF2-40B4-BE49-F238E27FC236}">
                <a16:creationId xmlns:a16="http://schemas.microsoft.com/office/drawing/2014/main" id="{142D3F1F-5D2D-ED75-2809-8165EABBD313}"/>
              </a:ext>
            </a:extLst>
          </p:cNvPr>
          <p:cNvSpPr/>
          <p:nvPr/>
        </p:nvSpPr>
        <p:spPr>
          <a:xfrm>
            <a:off x="287533" y="1998263"/>
            <a:ext cx="2984798" cy="531173"/>
          </a:xfrm>
          <a:prstGeom prst="rect">
            <a:avLst/>
          </a:prstGeom>
          <a:noFill/>
          <a:ln/>
        </p:spPr>
        <p:txBody>
          <a:bodyPr wrap="square" lIns="9384" tIns="9384" rIns="9384" bIns="9384" rtlCol="0" anchor="t">
            <a:noAutofit/>
          </a:bodyPr>
          <a:lstStyle/>
          <a:p>
            <a:pPr>
              <a:lnSpc>
                <a:spcPct val="127976"/>
              </a:lnSpc>
            </a:pPr>
            <a:r>
              <a:rPr lang="es-ES_tradnl" sz="1000" spc="-2" noProof="1">
                <a:solidFill>
                  <a:srgbClr val="3B352E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Décadas de política pública con rectoría, plazo y coalición sostenida.</a:t>
            </a:r>
            <a:endParaRPr lang="es-ES_tradnl" sz="1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8">
            <a:extLst>
              <a:ext uri="{FF2B5EF4-FFF2-40B4-BE49-F238E27FC236}">
                <a16:creationId xmlns:a16="http://schemas.microsoft.com/office/drawing/2014/main" id="{4016091B-46CF-D340-1690-46729D6267DA}"/>
              </a:ext>
            </a:extLst>
          </p:cNvPr>
          <p:cNvSpPr/>
          <p:nvPr/>
        </p:nvSpPr>
        <p:spPr>
          <a:xfrm>
            <a:off x="3382457" y="1847898"/>
            <a:ext cx="3519" cy="377115"/>
          </a:xfrm>
          <a:prstGeom prst="rect">
            <a:avLst/>
          </a:prstGeom>
          <a:solidFill>
            <a:srgbClr val="C8BEAD"/>
          </a:solidFill>
          <a:ln/>
        </p:spPr>
        <p:txBody>
          <a:bodyPr/>
          <a:lstStyle/>
          <a:p>
            <a:endParaRPr lang="es-ES_tradnl" sz="1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9">
            <a:extLst>
              <a:ext uri="{FF2B5EF4-FFF2-40B4-BE49-F238E27FC236}">
                <a16:creationId xmlns:a16="http://schemas.microsoft.com/office/drawing/2014/main" id="{DB49E59A-83B0-C98F-58FA-7774A9BCA81B}"/>
              </a:ext>
            </a:extLst>
          </p:cNvPr>
          <p:cNvSpPr/>
          <p:nvPr/>
        </p:nvSpPr>
        <p:spPr>
          <a:xfrm>
            <a:off x="3583038" y="1847898"/>
            <a:ext cx="2984798" cy="194255"/>
          </a:xfrm>
          <a:prstGeom prst="rect">
            <a:avLst/>
          </a:prstGeom>
          <a:noFill/>
          <a:ln/>
        </p:spPr>
        <p:txBody>
          <a:bodyPr wrap="square" lIns="9384" tIns="9384" rIns="9384" bIns="9384" rtlCol="0" anchor="t">
            <a:noAutofit/>
          </a:bodyPr>
          <a:lstStyle/>
          <a:p>
            <a:r>
              <a:rPr lang="es-ES_tradnl" sz="1000" spc="73" noProof="1">
                <a:solidFill>
                  <a:srgbClr val="184D95"/>
                </a:solidFill>
                <a:latin typeface="Arial Narrow" panose="020B0604020202020204" pitchFamily="34" charset="0"/>
                <a:ea typeface="Courier New" pitchFamily="34" charset="-122"/>
                <a:cs typeface="Arial Narrow" panose="020B0604020202020204" pitchFamily="34" charset="0"/>
              </a:rPr>
              <a:t>LO QUE PROPONE LA ESTRATEGIA</a:t>
            </a:r>
            <a:endParaRPr lang="es-ES_tradnl" sz="1000" noProof="1">
              <a:solidFill>
                <a:srgbClr val="184D95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Text 10">
            <a:extLst>
              <a:ext uri="{FF2B5EF4-FFF2-40B4-BE49-F238E27FC236}">
                <a16:creationId xmlns:a16="http://schemas.microsoft.com/office/drawing/2014/main" id="{8736BC18-E547-2163-5699-A7F0701CDB2E}"/>
              </a:ext>
            </a:extLst>
          </p:cNvPr>
          <p:cNvSpPr/>
          <p:nvPr/>
        </p:nvSpPr>
        <p:spPr>
          <a:xfrm>
            <a:off x="3583038" y="1998263"/>
            <a:ext cx="2984798" cy="552233"/>
          </a:xfrm>
          <a:prstGeom prst="rect">
            <a:avLst/>
          </a:prstGeom>
          <a:noFill/>
          <a:ln/>
        </p:spPr>
        <p:txBody>
          <a:bodyPr wrap="square" lIns="9384" tIns="9384" rIns="9384" bIns="9384" rtlCol="0" anchor="t">
            <a:noAutofit/>
          </a:bodyPr>
          <a:lstStyle/>
          <a:p>
            <a:pPr>
              <a:lnSpc>
                <a:spcPct val="127976"/>
              </a:lnSpc>
            </a:pPr>
            <a:r>
              <a:rPr lang="es-ES_tradnl" sz="1000" spc="-2" noProof="1">
                <a:solidFill>
                  <a:srgbClr val="1A1714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Institucionalizar el método </a:t>
            </a:r>
            <a:r>
              <a:rPr lang="es-ES_tradnl" sz="1000" spc="-2" noProof="1">
                <a:solidFill>
                  <a:srgbClr val="3B352E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– no inventarlo. </a:t>
            </a:r>
            <a:br>
              <a:rPr lang="es-ES_tradnl" sz="1000" spc="-2" noProof="1">
                <a:solidFill>
                  <a:srgbClr val="3B352E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</a:br>
            <a:r>
              <a:rPr lang="es-ES_tradnl" sz="1000" spc="-2" noProof="1">
                <a:solidFill>
                  <a:srgbClr val="3B352E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Convertir la práctica en capacidad de Estado.</a:t>
            </a:r>
            <a:endParaRPr lang="es-ES_tradnl" sz="1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6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837F71F0-F4E0-C64B-F903-02E107FAE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5" title="elemento-15.png">
            <a:extLst>
              <a:ext uri="{FF2B5EF4-FFF2-40B4-BE49-F238E27FC236}">
                <a16:creationId xmlns:a16="http://schemas.microsoft.com/office/drawing/2014/main" id="{E7721319-121F-2DE2-2667-84361F61270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title="elemento-16.png">
            <a:extLst>
              <a:ext uri="{FF2B5EF4-FFF2-40B4-BE49-F238E27FC236}">
                <a16:creationId xmlns:a16="http://schemas.microsoft.com/office/drawing/2014/main" id="{0DFB284F-565A-F571-7A93-8805240DFDF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575" y="3352261"/>
            <a:ext cx="2185199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5;p3">
            <a:extLst>
              <a:ext uri="{FF2B5EF4-FFF2-40B4-BE49-F238E27FC236}">
                <a16:creationId xmlns:a16="http://schemas.microsoft.com/office/drawing/2014/main" id="{E6831E50-A182-0314-87A9-9BBCF545D82D}"/>
              </a:ext>
            </a:extLst>
          </p:cNvPr>
          <p:cNvSpPr/>
          <p:nvPr/>
        </p:nvSpPr>
        <p:spPr>
          <a:xfrm>
            <a:off x="411984" y="381854"/>
            <a:ext cx="114300" cy="701675"/>
          </a:xfrm>
          <a:custGeom>
            <a:avLst/>
            <a:gdLst/>
            <a:ahLst/>
            <a:cxnLst/>
            <a:rect l="l" t="t" r="r" b="b"/>
            <a:pathLst>
              <a:path w="114300" h="701675" extrusionOk="0">
                <a:moveTo>
                  <a:pt x="113893" y="350113"/>
                </a:moveTo>
                <a:lnTo>
                  <a:pt x="112293" y="302120"/>
                </a:lnTo>
                <a:lnTo>
                  <a:pt x="107429" y="254584"/>
                </a:lnTo>
                <a:lnTo>
                  <a:pt x="99275" y="207949"/>
                </a:lnTo>
                <a:lnTo>
                  <a:pt x="87833" y="162648"/>
                </a:lnTo>
                <a:lnTo>
                  <a:pt x="73088" y="119138"/>
                </a:lnTo>
                <a:lnTo>
                  <a:pt x="55016" y="77851"/>
                </a:lnTo>
                <a:lnTo>
                  <a:pt x="33629" y="39243"/>
                </a:lnTo>
                <a:lnTo>
                  <a:pt x="8915" y="3733"/>
                </a:lnTo>
                <a:lnTo>
                  <a:pt x="6121" y="0"/>
                </a:lnTo>
                <a:lnTo>
                  <a:pt x="0" y="3746"/>
                </a:lnTo>
                <a:lnTo>
                  <a:pt x="1765" y="7886"/>
                </a:lnTo>
                <a:lnTo>
                  <a:pt x="16129" y="49771"/>
                </a:lnTo>
                <a:lnTo>
                  <a:pt x="27901" y="92189"/>
                </a:lnTo>
                <a:lnTo>
                  <a:pt x="37515" y="134924"/>
                </a:lnTo>
                <a:lnTo>
                  <a:pt x="45440" y="177749"/>
                </a:lnTo>
                <a:lnTo>
                  <a:pt x="51816" y="229565"/>
                </a:lnTo>
                <a:lnTo>
                  <a:pt x="56070" y="281609"/>
                </a:lnTo>
                <a:lnTo>
                  <a:pt x="58102" y="333768"/>
                </a:lnTo>
                <a:lnTo>
                  <a:pt x="57835" y="385927"/>
                </a:lnTo>
                <a:lnTo>
                  <a:pt x="55181" y="437997"/>
                </a:lnTo>
                <a:lnTo>
                  <a:pt x="50038" y="489851"/>
                </a:lnTo>
                <a:lnTo>
                  <a:pt x="42341" y="541401"/>
                </a:lnTo>
                <a:lnTo>
                  <a:pt x="31978" y="592518"/>
                </a:lnTo>
                <a:lnTo>
                  <a:pt x="18884" y="643102"/>
                </a:lnTo>
                <a:lnTo>
                  <a:pt x="2959" y="693039"/>
                </a:lnTo>
                <a:lnTo>
                  <a:pt x="774" y="697458"/>
                </a:lnTo>
                <a:lnTo>
                  <a:pt x="7048" y="701205"/>
                </a:lnTo>
                <a:lnTo>
                  <a:pt x="34251" y="661746"/>
                </a:lnTo>
                <a:lnTo>
                  <a:pt x="55283" y="622935"/>
                </a:lnTo>
                <a:lnTo>
                  <a:pt x="73113" y="581482"/>
                </a:lnTo>
                <a:lnTo>
                  <a:pt x="87744" y="537832"/>
                </a:lnTo>
                <a:lnTo>
                  <a:pt x="99136" y="492429"/>
                </a:lnTo>
                <a:lnTo>
                  <a:pt x="107302" y="445706"/>
                </a:lnTo>
                <a:lnTo>
                  <a:pt x="112229" y="398132"/>
                </a:lnTo>
                <a:lnTo>
                  <a:pt x="113893" y="350113"/>
                </a:lnTo>
                <a:close/>
              </a:path>
            </a:pathLst>
          </a:custGeom>
          <a:solidFill>
            <a:srgbClr val="77B9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>
              <a:solidFill>
                <a:srgbClr val="77B959"/>
              </a:solidFill>
            </a:endParaRPr>
          </a:p>
        </p:txBody>
      </p:sp>
      <p:sp>
        <p:nvSpPr>
          <p:cNvPr id="5" name="Google Shape;136;p3">
            <a:extLst>
              <a:ext uri="{FF2B5EF4-FFF2-40B4-BE49-F238E27FC236}">
                <a16:creationId xmlns:a16="http://schemas.microsoft.com/office/drawing/2014/main" id="{8438B83A-D836-503C-214C-6302C3143F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3463" y="327164"/>
            <a:ext cx="6052808" cy="515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198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noProof="1">
                <a:solidFill>
                  <a:srgbClr val="174D95"/>
                </a:solidFill>
              </a:rPr>
              <a:t>La Misión Uruguaya (2005-2030)</a:t>
            </a:r>
            <a:endParaRPr lang="es-ES_tradnl" sz="1800" noProof="1">
              <a:solidFill>
                <a:srgbClr val="77B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7;p3">
            <a:extLst>
              <a:ext uri="{FF2B5EF4-FFF2-40B4-BE49-F238E27FC236}">
                <a16:creationId xmlns:a16="http://schemas.microsoft.com/office/drawing/2014/main" id="{BF062720-57FC-63D8-579F-A54615119F1A}"/>
              </a:ext>
            </a:extLst>
          </p:cNvPr>
          <p:cNvSpPr txBox="1"/>
          <p:nvPr/>
        </p:nvSpPr>
        <p:spPr>
          <a:xfrm>
            <a:off x="586359" y="705855"/>
            <a:ext cx="591473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 noProof="1">
                <a:solidFill>
                  <a:srgbClr val="0087C9"/>
                </a:solidFill>
              </a:rPr>
              <a:t>“Buscar la independencia energética del país... a través de políticas sostenibles tanto desde el punto de vista económico como ambiental” (MIEM, 2008)</a:t>
            </a:r>
            <a:endParaRPr lang="es-ES_tradnl" sz="1600" noProof="1">
              <a:solidFill>
                <a:schemeClr val="tx1"/>
              </a:solidFill>
            </a:endParaRPr>
          </a:p>
          <a:p>
            <a:pPr marL="12700" lvl="0" indent="0" algn="l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800" noProof="1">
              <a:solidFill>
                <a:srgbClr val="77B959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CB725A5-2701-A39A-3B61-7961E16230FC}"/>
              </a:ext>
            </a:extLst>
          </p:cNvPr>
          <p:cNvSpPr txBox="1"/>
          <p:nvPr/>
        </p:nvSpPr>
        <p:spPr>
          <a:xfrm>
            <a:off x="613463" y="1728999"/>
            <a:ext cx="5556578" cy="80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2" indent="-171450">
              <a:lnSpc>
                <a:spcPct val="134000"/>
              </a:lnSpc>
              <a:buClr>
                <a:srgbClr val="77B959"/>
              </a:buClr>
              <a:buFont typeface="Wingdings" pitchFamily="2" charset="2"/>
              <a:buChar char="Ø"/>
            </a:pPr>
            <a:r>
              <a:rPr lang="es-ES_tradnl" sz="1200" noProof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Corto plazo (2015): </a:t>
            </a:r>
            <a:r>
              <a:rPr lang="es-ES_tradnl" sz="1200" b="0" noProof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de renovables en la matriz primaria.</a:t>
            </a:r>
          </a:p>
          <a:p>
            <a:pPr marL="171450" lvl="2" indent="-171450">
              <a:lnSpc>
                <a:spcPct val="134000"/>
              </a:lnSpc>
              <a:buClr>
                <a:srgbClr val="77B959"/>
              </a:buClr>
              <a:buFont typeface="Wingdings" pitchFamily="2" charset="2"/>
              <a:buChar char="Ø"/>
            </a:pPr>
            <a:r>
              <a:rPr lang="es-ES_tradnl" sz="1200" noProof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 plazo (2020): </a:t>
            </a:r>
            <a:r>
              <a:rPr lang="es-ES_tradnl" sz="1200" b="0" noProof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de reducción en el consumo energético.</a:t>
            </a:r>
          </a:p>
          <a:p>
            <a:pPr marL="171450" lvl="2" indent="-171450">
              <a:lnSpc>
                <a:spcPct val="134000"/>
              </a:lnSpc>
              <a:buClr>
                <a:srgbClr val="77B959"/>
              </a:buClr>
              <a:buFont typeface="Wingdings" pitchFamily="2" charset="2"/>
              <a:buChar char="Ø"/>
            </a:pPr>
            <a:r>
              <a:rPr lang="es-ES_tradnl" sz="1200" noProof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posterior: </a:t>
            </a:r>
            <a:r>
              <a:rPr lang="es-ES_tradnl" sz="1200" b="0" noProof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de renovables en la matriz total hasta 2026.</a:t>
            </a:r>
          </a:p>
        </p:txBody>
      </p:sp>
    </p:spTree>
    <p:extLst>
      <p:ext uri="{BB962C8B-B14F-4D97-AF65-F5344CB8AC3E}">
        <p14:creationId xmlns:p14="http://schemas.microsoft.com/office/powerpoint/2010/main" val="228353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5" name="Google Shape;155;p5" title="elemento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title="elemento-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575" y="3352261"/>
            <a:ext cx="2185199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788C932E-5646-38B6-ED00-F910D20F9264}"/>
              </a:ext>
            </a:extLst>
          </p:cNvPr>
          <p:cNvSpPr txBox="1"/>
          <p:nvPr/>
        </p:nvSpPr>
        <p:spPr>
          <a:xfrm>
            <a:off x="571667" y="1224594"/>
            <a:ext cx="2787015" cy="174356"/>
          </a:xfrm>
          <a:prstGeom prst="rect">
            <a:avLst/>
          </a:prstGeom>
          <a:noFill/>
        </p:spPr>
        <p:txBody>
          <a:bodyPr wrap="square" lIns="25337" tIns="10135" rIns="25337" bIns="10135" anchor="t">
            <a:spAutoFit/>
          </a:bodyPr>
          <a:lstStyle/>
          <a:p>
            <a:pPr algn="l"/>
            <a:r>
              <a:rPr lang="es-ES_tradnl" sz="1000" b="1" noProof="1">
                <a:solidFill>
                  <a:srgbClr val="184D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DÓNDE SALIERON  ·  2004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09E67C68-2D43-A77F-CF9C-0F8EB597A316}"/>
              </a:ext>
            </a:extLst>
          </p:cNvPr>
          <p:cNvSpPr txBox="1"/>
          <p:nvPr/>
        </p:nvSpPr>
        <p:spPr>
          <a:xfrm>
            <a:off x="571668" y="1489127"/>
            <a:ext cx="1293228" cy="378708"/>
          </a:xfrm>
          <a:prstGeom prst="rect">
            <a:avLst/>
          </a:prstGeom>
          <a:noFill/>
        </p:spPr>
        <p:txBody>
          <a:bodyPr wrap="square" lIns="25337" tIns="10135" rIns="25337" bIns="10135" anchor="t">
            <a:spAutoFit/>
          </a:bodyPr>
          <a:lstStyle/>
          <a:p>
            <a:pPr algn="l"/>
            <a:r>
              <a:rPr lang="es-ES_tradnl" sz="2328" b="1" noProof="1">
                <a:solidFill>
                  <a:srgbClr val="E270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F3B73604-0C49-2E36-2C70-6B556D6FF29A}"/>
              </a:ext>
            </a:extLst>
          </p:cNvPr>
          <p:cNvSpPr txBox="1"/>
          <p:nvPr/>
        </p:nvSpPr>
        <p:spPr>
          <a:xfrm>
            <a:off x="571668" y="1843838"/>
            <a:ext cx="1293228" cy="174356"/>
          </a:xfrm>
          <a:prstGeom prst="rect">
            <a:avLst/>
          </a:prstGeom>
          <a:noFill/>
        </p:spPr>
        <p:txBody>
          <a:bodyPr wrap="square" lIns="25337" tIns="10135" rIns="25337" bIns="10135" anchor="t">
            <a:spAutoFit/>
          </a:bodyPr>
          <a:lstStyle/>
          <a:p>
            <a:pPr algn="l"/>
            <a:r>
              <a:rPr lang="es-ES_tradnl" sz="1000" noProof="1">
                <a:solidFill>
                  <a:srgbClr val="4A5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matriz primaria fósil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40C456A7-2217-32AA-E638-A9D6736BDEF9}"/>
              </a:ext>
            </a:extLst>
          </p:cNvPr>
          <p:cNvSpPr txBox="1"/>
          <p:nvPr/>
        </p:nvSpPr>
        <p:spPr>
          <a:xfrm>
            <a:off x="571668" y="2412462"/>
            <a:ext cx="1293228" cy="378708"/>
          </a:xfrm>
          <a:prstGeom prst="rect">
            <a:avLst/>
          </a:prstGeom>
          <a:noFill/>
        </p:spPr>
        <p:txBody>
          <a:bodyPr wrap="square" lIns="25337" tIns="10135" rIns="25337" bIns="10135" anchor="t">
            <a:spAutoFit/>
          </a:bodyPr>
          <a:lstStyle/>
          <a:p>
            <a:pPr algn="l"/>
            <a:r>
              <a:rPr lang="es-ES_tradnl" sz="2328" b="1" noProof="1">
                <a:solidFill>
                  <a:srgbClr val="E270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74%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4A9F11B6-7A68-953C-D085-32C855B2F207}"/>
              </a:ext>
            </a:extLst>
          </p:cNvPr>
          <p:cNvSpPr txBox="1"/>
          <p:nvPr/>
        </p:nvSpPr>
        <p:spPr>
          <a:xfrm>
            <a:off x="571668" y="2767173"/>
            <a:ext cx="1293228" cy="174356"/>
          </a:xfrm>
          <a:prstGeom prst="rect">
            <a:avLst/>
          </a:prstGeom>
          <a:noFill/>
        </p:spPr>
        <p:txBody>
          <a:bodyPr wrap="square" lIns="25337" tIns="10135" rIns="25337" bIns="10135" anchor="t">
            <a:spAutoFit/>
          </a:bodyPr>
          <a:lstStyle/>
          <a:p>
            <a:pPr algn="l"/>
            <a:r>
              <a:rPr lang="es-ES_tradnl" sz="1000" noProof="1">
                <a:solidFill>
                  <a:srgbClr val="4A5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externa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06DA6F0A-138F-224A-CE6B-BF1CFDD52E29}"/>
              </a:ext>
            </a:extLst>
          </p:cNvPr>
          <p:cNvSpPr txBox="1"/>
          <p:nvPr/>
        </p:nvSpPr>
        <p:spPr>
          <a:xfrm>
            <a:off x="2913556" y="1224594"/>
            <a:ext cx="2199866" cy="174356"/>
          </a:xfrm>
          <a:prstGeom prst="rect">
            <a:avLst/>
          </a:prstGeom>
          <a:noFill/>
        </p:spPr>
        <p:txBody>
          <a:bodyPr wrap="square" lIns="25337" tIns="10135" rIns="25337" bIns="10135" anchor="t">
            <a:spAutoFit/>
          </a:bodyPr>
          <a:lstStyle/>
          <a:p>
            <a:pPr algn="l"/>
            <a:r>
              <a:rPr lang="es-ES_tradnl" sz="1000" b="1" noProof="1">
                <a:solidFill>
                  <a:srgbClr val="4A9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DÓNDE LLEGARON  ·  2017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023631B-954B-409A-1DF3-484EA0954125}"/>
              </a:ext>
            </a:extLst>
          </p:cNvPr>
          <p:cNvSpPr txBox="1"/>
          <p:nvPr/>
        </p:nvSpPr>
        <p:spPr>
          <a:xfrm>
            <a:off x="2913556" y="1379487"/>
            <a:ext cx="2199866" cy="697576"/>
          </a:xfrm>
          <a:prstGeom prst="rect">
            <a:avLst/>
          </a:prstGeom>
          <a:noFill/>
        </p:spPr>
        <p:txBody>
          <a:bodyPr wrap="square" lIns="25337" tIns="10135" rIns="25337" bIns="10135" anchor="t">
            <a:spAutoFit/>
          </a:bodyPr>
          <a:lstStyle/>
          <a:p>
            <a:pPr algn="l"/>
            <a:r>
              <a:rPr lang="es-ES_tradnl" sz="4400" b="1" noProof="1">
                <a:solidFill>
                  <a:srgbClr val="184D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98%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6D640EAF-D1AA-59D5-7BAA-6948B548E2C0}"/>
              </a:ext>
            </a:extLst>
          </p:cNvPr>
          <p:cNvSpPr txBox="1"/>
          <p:nvPr/>
        </p:nvSpPr>
        <p:spPr>
          <a:xfrm>
            <a:off x="2913556" y="2002338"/>
            <a:ext cx="2199866" cy="328245"/>
          </a:xfrm>
          <a:prstGeom prst="rect">
            <a:avLst/>
          </a:prstGeom>
          <a:noFill/>
        </p:spPr>
        <p:txBody>
          <a:bodyPr wrap="square" lIns="25337" tIns="10135" rIns="25337" bIns="10135" anchor="t">
            <a:spAutoFit/>
          </a:bodyPr>
          <a:lstStyle/>
          <a:p>
            <a:pPr algn="l"/>
            <a:r>
              <a:rPr lang="es-ES_tradnl" sz="1000" b="1" noProof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electricidad generada por fuentes renovables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59451DD3-D6B9-47D0-B5B6-205C7B3FC2FA}"/>
              </a:ext>
            </a:extLst>
          </p:cNvPr>
          <p:cNvSpPr txBox="1"/>
          <p:nvPr/>
        </p:nvSpPr>
        <p:spPr>
          <a:xfrm>
            <a:off x="2913556" y="2417902"/>
            <a:ext cx="2199866" cy="512910"/>
          </a:xfrm>
          <a:prstGeom prst="rect">
            <a:avLst/>
          </a:prstGeom>
          <a:noFill/>
        </p:spPr>
        <p:txBody>
          <a:bodyPr wrap="square" lIns="25337" tIns="10135" rIns="25337" bIns="10135" anchor="t">
            <a:spAutoFit/>
          </a:bodyPr>
          <a:lstStyle/>
          <a:p>
            <a:pPr algn="l"/>
            <a:r>
              <a:rPr lang="es-ES_tradnl" sz="1600" b="1" noProof="1">
                <a:solidFill>
                  <a:srgbClr val="184D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r>
              <a:rPr lang="es-ES_tradnl" sz="1000" noProof="1">
                <a:solidFill>
                  <a:srgbClr val="4A5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externa </a:t>
            </a:r>
          </a:p>
          <a:p>
            <a:pPr algn="l"/>
            <a:r>
              <a:rPr lang="es-ES_tradnl" sz="1600" b="1" noProof="1">
                <a:solidFill>
                  <a:srgbClr val="184D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4ª </a:t>
            </a:r>
            <a:r>
              <a:rPr lang="es-ES_tradnl" sz="1000" noProof="1">
                <a:solidFill>
                  <a:srgbClr val="4A5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posición mundial en eólica</a:t>
            </a:r>
          </a:p>
        </p:txBody>
      </p:sp>
      <p:sp>
        <p:nvSpPr>
          <p:cNvPr id="23" name="Divisa 22">
            <a:extLst>
              <a:ext uri="{FF2B5EF4-FFF2-40B4-BE49-F238E27FC236}">
                <a16:creationId xmlns:a16="http://schemas.microsoft.com/office/drawing/2014/main" id="{1A20A8A0-6310-B9DE-5BEA-2917A2A603BF}"/>
              </a:ext>
            </a:extLst>
          </p:cNvPr>
          <p:cNvSpPr/>
          <p:nvPr/>
        </p:nvSpPr>
        <p:spPr>
          <a:xfrm>
            <a:off x="1965174" y="1831132"/>
            <a:ext cx="848103" cy="848103"/>
          </a:xfrm>
          <a:prstGeom prst="chevron">
            <a:avLst/>
          </a:prstGeom>
          <a:solidFill>
            <a:srgbClr val="77B959"/>
          </a:solidFill>
          <a:ln>
            <a:solidFill>
              <a:srgbClr val="184D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7">
            <a:extLst>
              <a:ext uri="{FF2B5EF4-FFF2-40B4-BE49-F238E27FC236}">
                <a16:creationId xmlns:a16="http://schemas.microsoft.com/office/drawing/2014/main" id="{0B2893B3-14E2-2785-6602-5A33F346A366}"/>
              </a:ext>
            </a:extLst>
          </p:cNvPr>
          <p:cNvSpPr/>
          <p:nvPr/>
        </p:nvSpPr>
        <p:spPr>
          <a:xfrm>
            <a:off x="5227580" y="1423957"/>
            <a:ext cx="1336731" cy="460345"/>
          </a:xfrm>
          <a:prstGeom prst="rect">
            <a:avLst/>
          </a:prstGeom>
          <a:noFill/>
          <a:ln/>
        </p:spPr>
        <p:txBody>
          <a:bodyPr wrap="square" lIns="9384" tIns="9384" rIns="9384" bIns="9384" rtlCol="0" anchor="t">
            <a:noAutofit/>
          </a:bodyPr>
          <a:lstStyle/>
          <a:p>
            <a:r>
              <a:rPr lang="es-ES_tradnl" sz="1000" spc="33" noProof="1">
                <a:solidFill>
                  <a:srgbClr val="6B6258"/>
                </a:solidFill>
                <a:latin typeface="Arial" panose="020B0604020202020204" pitchFamily="34" charset="0"/>
                <a:ea typeface="Courier New" pitchFamily="34" charset="-122"/>
                <a:cs typeface="Arial" panose="020B0604020202020204" pitchFamily="34" charset="0"/>
              </a:rPr>
              <a:t>refrendada multipartidariamente en </a:t>
            </a:r>
            <a:r>
              <a:rPr lang="es-ES_tradnl" sz="1000" b="1" spc="33" noProof="1">
                <a:solidFill>
                  <a:srgbClr val="1A1714"/>
                </a:solidFill>
                <a:latin typeface="Arial" panose="020B0604020202020204" pitchFamily="34" charset="0"/>
                <a:ea typeface="Courier New" pitchFamily="34" charset="-122"/>
                <a:cs typeface="Arial" panose="020B0604020202020204" pitchFamily="34" charset="0"/>
              </a:rPr>
              <a:t>2010</a:t>
            </a:r>
            <a:endParaRPr lang="es-ES_tradnl" sz="1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8">
            <a:extLst>
              <a:ext uri="{FF2B5EF4-FFF2-40B4-BE49-F238E27FC236}">
                <a16:creationId xmlns:a16="http://schemas.microsoft.com/office/drawing/2014/main" id="{2A44C23B-A127-27A1-44AE-74B775C543D9}"/>
              </a:ext>
            </a:extLst>
          </p:cNvPr>
          <p:cNvSpPr/>
          <p:nvPr/>
        </p:nvSpPr>
        <p:spPr>
          <a:xfrm>
            <a:off x="5227580" y="2226346"/>
            <a:ext cx="1269473" cy="534887"/>
          </a:xfrm>
          <a:prstGeom prst="rect">
            <a:avLst/>
          </a:prstGeom>
          <a:noFill/>
          <a:ln/>
        </p:spPr>
        <p:txBody>
          <a:bodyPr wrap="square" lIns="9384" tIns="9384" rIns="9384" bIns="9384" rtlCol="0" anchor="t">
            <a:noAutofit/>
          </a:bodyPr>
          <a:lstStyle/>
          <a:p>
            <a:r>
              <a:rPr lang="es-ES_tradnl" sz="1000" spc="33" noProof="1">
                <a:solidFill>
                  <a:srgbClr val="6B6258"/>
                </a:solidFill>
                <a:latin typeface="Arial" panose="020B0604020202020204" pitchFamily="34" charset="0"/>
                <a:ea typeface="Courier New" pitchFamily="34" charset="-122"/>
                <a:cs typeface="Arial" panose="020B0604020202020204" pitchFamily="34" charset="0"/>
              </a:rPr>
              <a:t>sostenida por </a:t>
            </a:r>
            <a:r>
              <a:rPr lang="es-ES_tradnl" sz="1000" b="1" spc="33" noProof="1">
                <a:solidFill>
                  <a:srgbClr val="1A1714"/>
                </a:solidFill>
                <a:latin typeface="Arial" panose="020B0604020202020204" pitchFamily="34" charset="0"/>
                <a:ea typeface="Courier New" pitchFamily="34" charset="-122"/>
                <a:cs typeface="Arial" panose="020B0604020202020204" pitchFamily="34" charset="0"/>
              </a:rPr>
              <a:t>cuatro administraciones</a:t>
            </a:r>
            <a:endParaRPr lang="es-ES_tradnl" sz="1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Google Shape;173;p7">
            <a:extLst>
              <a:ext uri="{FF2B5EF4-FFF2-40B4-BE49-F238E27FC236}">
                <a16:creationId xmlns:a16="http://schemas.microsoft.com/office/drawing/2014/main" id="{030204B6-FF49-9084-E3D1-96D3C3311A6F}"/>
              </a:ext>
            </a:extLst>
          </p:cNvPr>
          <p:cNvSpPr/>
          <p:nvPr/>
        </p:nvSpPr>
        <p:spPr>
          <a:xfrm>
            <a:off x="5111262" y="1115990"/>
            <a:ext cx="0" cy="1947545"/>
          </a:xfrm>
          <a:custGeom>
            <a:avLst/>
            <a:gdLst/>
            <a:ahLst/>
            <a:cxnLst/>
            <a:rect l="l" t="t" r="r" b="b"/>
            <a:pathLst>
              <a:path w="120000" h="1947545" extrusionOk="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w="12700" cap="flat" cmpd="sng">
            <a:solidFill>
              <a:srgbClr val="6CB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/>
          </a:p>
        </p:txBody>
      </p:sp>
      <p:sp>
        <p:nvSpPr>
          <p:cNvPr id="28" name="Google Shape;196;p8">
            <a:extLst>
              <a:ext uri="{FF2B5EF4-FFF2-40B4-BE49-F238E27FC236}">
                <a16:creationId xmlns:a16="http://schemas.microsoft.com/office/drawing/2014/main" id="{92F8ED6C-E839-F11C-E5E7-3B4526074D29}"/>
              </a:ext>
            </a:extLst>
          </p:cNvPr>
          <p:cNvSpPr txBox="1">
            <a:spLocks/>
          </p:cNvSpPr>
          <p:nvPr/>
        </p:nvSpPr>
        <p:spPr>
          <a:xfrm>
            <a:off x="571666" y="433153"/>
            <a:ext cx="4531276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s-ES_tradnl" sz="1800" noProof="1">
                <a:solidFill>
                  <a:srgbClr val="125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transición energética uruguaya</a:t>
            </a:r>
            <a:br>
              <a:rPr lang="es-ES_tradnl" sz="1800" noProof="1">
                <a:solidFill>
                  <a:srgbClr val="125B9E"/>
                </a:solidFill>
              </a:rPr>
            </a:br>
            <a:endParaRPr lang="es-ES_tradnl" sz="1800" noProof="1"/>
          </a:p>
        </p:txBody>
      </p:sp>
      <p:sp>
        <p:nvSpPr>
          <p:cNvPr id="29" name="Google Shape;197;p8">
            <a:extLst>
              <a:ext uri="{FF2B5EF4-FFF2-40B4-BE49-F238E27FC236}">
                <a16:creationId xmlns:a16="http://schemas.microsoft.com/office/drawing/2014/main" id="{BF028A8C-D74A-5DF6-F99F-D59105F8DD04}"/>
              </a:ext>
            </a:extLst>
          </p:cNvPr>
          <p:cNvSpPr txBox="1"/>
          <p:nvPr/>
        </p:nvSpPr>
        <p:spPr>
          <a:xfrm>
            <a:off x="571667" y="710575"/>
            <a:ext cx="4571714" cy="212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s-ES_tradnl" sz="1300" noProof="1">
                <a:solidFill>
                  <a:srgbClr val="125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misión </a:t>
            </a:r>
            <a:r>
              <a:rPr lang="es-ES_tradnl" sz="1300" i="1" noProof="1">
                <a:solidFill>
                  <a:srgbClr val="77B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 la lettre</a:t>
            </a:r>
            <a:r>
              <a:rPr lang="es-ES_tradnl" sz="1300" noProof="1">
                <a:solidFill>
                  <a:srgbClr val="125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sz="1300" noProof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43392F7-B998-BA40-BE32-A1ADA83829BB}">
  <we:reference id="WA200010001" version="1.0.0.1" store="Omex" storeType="OMEX"/>
  <we:alternateReferences>
    <we:reference id="WA200010001" version="1.0.0.1" store="WA200010001" storeType="OMEX"/>
  </we:alternateReferences>
  <we:properties>
    <we:property name="claude.fileId" value="&quot;479ccf78-0bba-4f90-a680-c6ce5ffe9099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474</Words>
  <Application>Microsoft Macintosh PowerPoint</Application>
  <PresentationFormat>Personalizar</PresentationFormat>
  <Paragraphs>73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Arial Narrow</vt:lpstr>
      <vt:lpstr>Calibri</vt:lpstr>
      <vt:lpstr>Wingdings</vt:lpstr>
      <vt:lpstr>Office Theme</vt:lpstr>
      <vt:lpstr>Apresentação do PowerPoint</vt:lpstr>
      <vt:lpstr>¿Qué tienen en común?</vt:lpstr>
      <vt:lpstr>Son políticas orientadas por misiones.  </vt:lpstr>
      <vt:lpstr>Políticas orientadas por misiones…</vt:lpstr>
      <vt:lpstr>Misiones: una práctica global en expansión</vt:lpstr>
      <vt:lpstr>Gobernanza: el verdadero diferencial </vt:lpstr>
      <vt:lpstr>Uruguay ya ha hecho misiones.</vt:lpstr>
      <vt:lpstr>La Misión Uruguaya (2005-2030)</vt:lpstr>
      <vt:lpstr>Apresentação do PowerPoint</vt:lpstr>
      <vt:lpstr>Los retos uruguayos</vt:lpstr>
      <vt:lpstr>Por qué ahora.</vt:lpstr>
      <vt:lpstr>El mecanismo: verticalidad sobre horizontalidad.</vt:lpstr>
      <vt:lpstr>ESTRATEGIA NACIONAL DE DESARROLLO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Caetano Christophe Rosado Penna</cp:lastModifiedBy>
  <cp:revision>33</cp:revision>
  <dcterms:created xsi:type="dcterms:W3CDTF">2026-04-16T17:48:19Z</dcterms:created>
  <dcterms:modified xsi:type="dcterms:W3CDTF">2026-04-21T17:07:16Z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2026-04-16T00:00:00Z</vt:filetime>
  </property>
  <property fmtid="{D5CDD505-2E9C-101B-9397-08002B2CF9AE}" pid="3" name="Creator">
    <vt:lpwstr>Adobe Illustrator 29.3 (Macintosh)</vt:lpwstr>
  </property>
  <property fmtid="{D5CDD505-2E9C-101B-9397-08002B2CF9AE}" pid="4" name="LastSaved">
    <vt:filetime>2026-04-16T00:00:00Z</vt:filetime>
  </property>
  <property fmtid="{D5CDD505-2E9C-101B-9397-08002B2CF9AE}" pid="5" name="Producer">
    <vt:lpwstr>Adobe PDF library 17.00</vt:lpwstr>
  </property>
</Properties>
</file>