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3803650" cx="6756400"/>
  <p:notesSz cx="6756400" cy="380365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orient="horz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j2N8QFtiVsKaBaPYd8t0EL+73P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26275" y="285250"/>
            <a:ext cx="4504475" cy="142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26275" y="285250"/>
            <a:ext cx="4504475" cy="142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76771e474_0_90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3976771e474_0_90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976771e474_0_209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3976771e474_0_209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/>
          <p:nvPr>
            <p:ph idx="1" type="body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3:notes"/>
          <p:cNvSpPr/>
          <p:nvPr>
            <p:ph idx="2" type="sldImg"/>
          </p:nvPr>
        </p:nvSpPr>
        <p:spPr>
          <a:xfrm>
            <a:off x="1126275" y="285250"/>
            <a:ext cx="4504475" cy="142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976771e474_0_2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3976771e474_0_2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5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976f675c9e_0_20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3976f675c9e_0_20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 txBox="1"/>
          <p:nvPr>
            <p:ph idx="1" type="body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p4:notes"/>
          <p:cNvSpPr/>
          <p:nvPr>
            <p:ph idx="2" type="sldImg"/>
          </p:nvPr>
        </p:nvSpPr>
        <p:spPr>
          <a:xfrm>
            <a:off x="1126275" y="285250"/>
            <a:ext cx="4504475" cy="142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976f675c9e_0_1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g3976f675c9e_0_1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:notes"/>
          <p:cNvSpPr txBox="1"/>
          <p:nvPr>
            <p:ph idx="1" type="body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6:notes"/>
          <p:cNvSpPr/>
          <p:nvPr>
            <p:ph idx="2" type="sldImg"/>
          </p:nvPr>
        </p:nvSpPr>
        <p:spPr>
          <a:xfrm>
            <a:off x="1126275" y="285250"/>
            <a:ext cx="4504475" cy="142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975959186a_0_87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g3975959186a_0_87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75959186a_0_56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3975959186a_0_56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84c7a4d0f_0_17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3d84c7a4d0f_0_17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76771e474_0_43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3976771e474_0_43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76771e474_0_54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3976771e474_0_54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76771e474_0_69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3976771e474_0_69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84c7a4d0f_0_3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3d84c7a4d0f_0_3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976771e474_0_188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3976771e474_0_188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76771e474_0_174:notes"/>
          <p:cNvSpPr txBox="1"/>
          <p:nvPr>
            <p:ph idx="1" type="body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3976771e474_0_174:notes"/>
          <p:cNvSpPr/>
          <p:nvPr>
            <p:ph idx="2" type="sldImg"/>
          </p:nvPr>
        </p:nvSpPr>
        <p:spPr>
          <a:xfrm>
            <a:off x="1126275" y="285250"/>
            <a:ext cx="4504500" cy="142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png"/><Relationship Id="rId22" Type="http://schemas.openxmlformats.org/officeDocument/2006/relationships/image" Target="../media/image29.png"/><Relationship Id="rId21" Type="http://schemas.openxmlformats.org/officeDocument/2006/relationships/image" Target="../media/image3.png"/><Relationship Id="rId24" Type="http://schemas.openxmlformats.org/officeDocument/2006/relationships/image" Target="../media/image20.png"/><Relationship Id="rId23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26" Type="http://schemas.openxmlformats.org/officeDocument/2006/relationships/image" Target="../media/image18.png"/><Relationship Id="rId25" Type="http://schemas.openxmlformats.org/officeDocument/2006/relationships/image" Target="../media/image25.png"/><Relationship Id="rId28" Type="http://schemas.openxmlformats.org/officeDocument/2006/relationships/image" Target="../media/image24.png"/><Relationship Id="rId27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29" Type="http://schemas.openxmlformats.org/officeDocument/2006/relationships/image" Target="../media/image22.png"/><Relationship Id="rId7" Type="http://schemas.openxmlformats.org/officeDocument/2006/relationships/image" Target="../media/image2.png"/><Relationship Id="rId8" Type="http://schemas.openxmlformats.org/officeDocument/2006/relationships/image" Target="../media/image33.png"/><Relationship Id="rId31" Type="http://schemas.openxmlformats.org/officeDocument/2006/relationships/image" Target="../media/image31.png"/><Relationship Id="rId30" Type="http://schemas.openxmlformats.org/officeDocument/2006/relationships/image" Target="../media/image32.png"/><Relationship Id="rId11" Type="http://schemas.openxmlformats.org/officeDocument/2006/relationships/image" Target="../media/image16.png"/><Relationship Id="rId33" Type="http://schemas.openxmlformats.org/officeDocument/2006/relationships/image" Target="../media/image26.png"/><Relationship Id="rId10" Type="http://schemas.openxmlformats.org/officeDocument/2006/relationships/image" Target="../media/image19.png"/><Relationship Id="rId32" Type="http://schemas.openxmlformats.org/officeDocument/2006/relationships/image" Target="../media/image30.png"/><Relationship Id="rId13" Type="http://schemas.openxmlformats.org/officeDocument/2006/relationships/image" Target="../media/image9.png"/><Relationship Id="rId35" Type="http://schemas.openxmlformats.org/officeDocument/2006/relationships/image" Target="../media/image39.png"/><Relationship Id="rId12" Type="http://schemas.openxmlformats.org/officeDocument/2006/relationships/image" Target="../media/image13.png"/><Relationship Id="rId34" Type="http://schemas.openxmlformats.org/officeDocument/2006/relationships/image" Target="../media/image27.png"/><Relationship Id="rId15" Type="http://schemas.openxmlformats.org/officeDocument/2006/relationships/image" Target="../media/image7.png"/><Relationship Id="rId37" Type="http://schemas.openxmlformats.org/officeDocument/2006/relationships/image" Target="../media/image34.png"/><Relationship Id="rId14" Type="http://schemas.openxmlformats.org/officeDocument/2006/relationships/image" Target="../media/image11.png"/><Relationship Id="rId36" Type="http://schemas.openxmlformats.org/officeDocument/2006/relationships/image" Target="../media/image35.png"/><Relationship Id="rId17" Type="http://schemas.openxmlformats.org/officeDocument/2006/relationships/image" Target="../media/image8.png"/><Relationship Id="rId16" Type="http://schemas.openxmlformats.org/officeDocument/2006/relationships/image" Target="../media/image12.png"/><Relationship Id="rId19" Type="http://schemas.openxmlformats.org/officeDocument/2006/relationships/image" Target="../media/image14.png"/><Relationship Id="rId18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337820" y="874839"/>
            <a:ext cx="6080760" cy="2510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43940"/>
            <a:ext cx="6754177" cy="27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3154" y="407518"/>
            <a:ext cx="948715" cy="52791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/>
          <p:nvPr/>
        </p:nvSpPr>
        <p:spPr>
          <a:xfrm>
            <a:off x="3119581" y="847666"/>
            <a:ext cx="50800" cy="80645"/>
          </a:xfrm>
          <a:custGeom>
            <a:rect b="b" l="l" r="r" t="t"/>
            <a:pathLst>
              <a:path extrusionOk="0" h="80644" w="50800">
                <a:moveTo>
                  <a:pt x="50749" y="0"/>
                </a:moveTo>
                <a:lnTo>
                  <a:pt x="0" y="80581"/>
                </a:lnTo>
                <a:lnTo>
                  <a:pt x="50749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3088321" y="928251"/>
            <a:ext cx="31750" cy="96520"/>
          </a:xfrm>
          <a:custGeom>
            <a:rect b="b" l="l" r="r" t="t"/>
            <a:pathLst>
              <a:path extrusionOk="0" h="96519" w="31750">
                <a:moveTo>
                  <a:pt x="31254" y="0"/>
                </a:moveTo>
                <a:lnTo>
                  <a:pt x="0" y="96227"/>
                </a:lnTo>
                <a:lnTo>
                  <a:pt x="31254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9517" y="239344"/>
            <a:ext cx="205104" cy="25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7968" y="354083"/>
            <a:ext cx="147027" cy="1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6550" y="375792"/>
            <a:ext cx="171043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3"/>
          <p:cNvSpPr/>
          <p:nvPr/>
        </p:nvSpPr>
        <p:spPr>
          <a:xfrm>
            <a:off x="2576551" y="375798"/>
            <a:ext cx="171450" cy="273050"/>
          </a:xfrm>
          <a:custGeom>
            <a:rect b="b" l="l" r="r" t="t"/>
            <a:pathLst>
              <a:path extrusionOk="0" h="273050" w="171450">
                <a:moveTo>
                  <a:pt x="56883" y="0"/>
                </a:moveTo>
                <a:lnTo>
                  <a:pt x="0" y="272948"/>
                </a:lnTo>
                <a:lnTo>
                  <a:pt x="171030" y="164033"/>
                </a:lnTo>
                <a:lnTo>
                  <a:pt x="56883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76550" y="539826"/>
            <a:ext cx="254406" cy="1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3"/>
          <p:cNvSpPr/>
          <p:nvPr/>
        </p:nvSpPr>
        <p:spPr>
          <a:xfrm>
            <a:off x="2576545" y="539830"/>
            <a:ext cx="254635" cy="175895"/>
          </a:xfrm>
          <a:custGeom>
            <a:rect b="b" l="l" r="r" t="t"/>
            <a:pathLst>
              <a:path extrusionOk="0" h="175895" w="254635">
                <a:moveTo>
                  <a:pt x="171043" y="0"/>
                </a:moveTo>
                <a:lnTo>
                  <a:pt x="0" y="108915"/>
                </a:lnTo>
                <a:lnTo>
                  <a:pt x="254406" y="175717"/>
                </a:lnTo>
                <a:lnTo>
                  <a:pt x="171043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47594" y="539826"/>
            <a:ext cx="314998" cy="1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3"/>
          <p:cNvSpPr/>
          <p:nvPr/>
        </p:nvSpPr>
        <p:spPr>
          <a:xfrm>
            <a:off x="2747594" y="539827"/>
            <a:ext cx="315595" cy="175895"/>
          </a:xfrm>
          <a:custGeom>
            <a:rect b="b" l="l" r="r" t="t"/>
            <a:pathLst>
              <a:path extrusionOk="0" h="175895" w="315594">
                <a:moveTo>
                  <a:pt x="314998" y="42811"/>
                </a:moveTo>
                <a:lnTo>
                  <a:pt x="0" y="0"/>
                </a:lnTo>
                <a:lnTo>
                  <a:pt x="83362" y="175717"/>
                </a:lnTo>
                <a:lnTo>
                  <a:pt x="314998" y="4281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35516" y="648754"/>
            <a:ext cx="203860" cy="2354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/>
          <p:nvPr/>
        </p:nvSpPr>
        <p:spPr>
          <a:xfrm>
            <a:off x="2535521" y="648756"/>
            <a:ext cx="204470" cy="235585"/>
          </a:xfrm>
          <a:custGeom>
            <a:rect b="b" l="l" r="r" t="t"/>
            <a:pathLst>
              <a:path extrusionOk="0" h="235584" w="204469">
                <a:moveTo>
                  <a:pt x="0" y="235419"/>
                </a:moveTo>
                <a:lnTo>
                  <a:pt x="203847" y="227761"/>
                </a:lnTo>
                <a:lnTo>
                  <a:pt x="41033" y="0"/>
                </a:lnTo>
                <a:lnTo>
                  <a:pt x="0" y="235419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6550" y="648754"/>
            <a:ext cx="254406" cy="22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3"/>
          <p:cNvSpPr/>
          <p:nvPr/>
        </p:nvSpPr>
        <p:spPr>
          <a:xfrm>
            <a:off x="2576551" y="648750"/>
            <a:ext cx="254635" cy="227965"/>
          </a:xfrm>
          <a:custGeom>
            <a:rect b="b" l="l" r="r" t="t"/>
            <a:pathLst>
              <a:path extrusionOk="0" h="227965" w="254635">
                <a:moveTo>
                  <a:pt x="0" y="0"/>
                </a:moveTo>
                <a:lnTo>
                  <a:pt x="162814" y="227761"/>
                </a:lnTo>
                <a:lnTo>
                  <a:pt x="254406" y="66802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47594" y="377723"/>
            <a:ext cx="346671" cy="20491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3"/>
          <p:cNvSpPr/>
          <p:nvPr/>
        </p:nvSpPr>
        <p:spPr>
          <a:xfrm>
            <a:off x="2747594" y="376454"/>
            <a:ext cx="346710" cy="206375"/>
          </a:xfrm>
          <a:custGeom>
            <a:rect b="b" l="l" r="r" t="t"/>
            <a:pathLst>
              <a:path extrusionOk="0" h="206375" w="346710">
                <a:moveTo>
                  <a:pt x="314998" y="206184"/>
                </a:moveTo>
                <a:lnTo>
                  <a:pt x="346671" y="174485"/>
                </a:lnTo>
                <a:lnTo>
                  <a:pt x="337302" y="170499"/>
                </a:lnTo>
                <a:lnTo>
                  <a:pt x="327055" y="165433"/>
                </a:lnTo>
                <a:lnTo>
                  <a:pt x="316719" y="159419"/>
                </a:lnTo>
                <a:lnTo>
                  <a:pt x="307085" y="152590"/>
                </a:lnTo>
                <a:lnTo>
                  <a:pt x="306844" y="152399"/>
                </a:lnTo>
                <a:lnTo>
                  <a:pt x="306616" y="152209"/>
                </a:lnTo>
                <a:lnTo>
                  <a:pt x="306387" y="152018"/>
                </a:lnTo>
                <a:lnTo>
                  <a:pt x="288074" y="125006"/>
                </a:lnTo>
                <a:lnTo>
                  <a:pt x="285076" y="119468"/>
                </a:lnTo>
                <a:lnTo>
                  <a:pt x="247624" y="99157"/>
                </a:lnTo>
                <a:lnTo>
                  <a:pt x="237921" y="98399"/>
                </a:lnTo>
                <a:lnTo>
                  <a:pt x="228371" y="94348"/>
                </a:lnTo>
                <a:lnTo>
                  <a:pt x="221510" y="87185"/>
                </a:lnTo>
                <a:lnTo>
                  <a:pt x="215986" y="79908"/>
                </a:lnTo>
                <a:lnTo>
                  <a:pt x="210451" y="75514"/>
                </a:lnTo>
                <a:lnTo>
                  <a:pt x="209765" y="75298"/>
                </a:lnTo>
                <a:lnTo>
                  <a:pt x="209118" y="75196"/>
                </a:lnTo>
                <a:lnTo>
                  <a:pt x="208495" y="75145"/>
                </a:lnTo>
                <a:lnTo>
                  <a:pt x="203174" y="74752"/>
                </a:lnTo>
                <a:lnTo>
                  <a:pt x="199466" y="80009"/>
                </a:lnTo>
                <a:lnTo>
                  <a:pt x="193052" y="80086"/>
                </a:lnTo>
                <a:lnTo>
                  <a:pt x="181009" y="75305"/>
                </a:lnTo>
                <a:lnTo>
                  <a:pt x="170714" y="63560"/>
                </a:lnTo>
                <a:lnTo>
                  <a:pt x="162661" y="49228"/>
                </a:lnTo>
                <a:lnTo>
                  <a:pt x="157340" y="36690"/>
                </a:lnTo>
                <a:lnTo>
                  <a:pt x="149607" y="29259"/>
                </a:lnTo>
                <a:lnTo>
                  <a:pt x="141881" y="19265"/>
                </a:lnTo>
                <a:lnTo>
                  <a:pt x="134340" y="9529"/>
                </a:lnTo>
                <a:lnTo>
                  <a:pt x="127165" y="2870"/>
                </a:lnTo>
                <a:lnTo>
                  <a:pt x="122415" y="0"/>
                </a:lnTo>
                <a:lnTo>
                  <a:pt x="120294" y="1460"/>
                </a:lnTo>
                <a:lnTo>
                  <a:pt x="115684" y="3543"/>
                </a:lnTo>
                <a:lnTo>
                  <a:pt x="83451" y="27685"/>
                </a:lnTo>
                <a:lnTo>
                  <a:pt x="78435" y="34137"/>
                </a:lnTo>
                <a:lnTo>
                  <a:pt x="76238" y="37058"/>
                </a:lnTo>
                <a:lnTo>
                  <a:pt x="58470" y="48412"/>
                </a:lnTo>
                <a:lnTo>
                  <a:pt x="0" y="163372"/>
                </a:lnTo>
                <a:lnTo>
                  <a:pt x="314998" y="206184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633433" y="262166"/>
            <a:ext cx="172579" cy="27766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/>
          <p:nvPr/>
        </p:nvSpPr>
        <p:spPr>
          <a:xfrm>
            <a:off x="2633441" y="262169"/>
            <a:ext cx="172720" cy="278130"/>
          </a:xfrm>
          <a:custGeom>
            <a:rect b="b" l="l" r="r" t="t"/>
            <a:pathLst>
              <a:path extrusionOk="0" h="278130" w="172719">
                <a:moveTo>
                  <a:pt x="114147" y="277660"/>
                </a:moveTo>
                <a:lnTo>
                  <a:pt x="172618" y="162699"/>
                </a:lnTo>
                <a:lnTo>
                  <a:pt x="172440" y="162737"/>
                </a:lnTo>
                <a:lnTo>
                  <a:pt x="172288" y="162788"/>
                </a:lnTo>
                <a:lnTo>
                  <a:pt x="172097" y="162814"/>
                </a:lnTo>
                <a:lnTo>
                  <a:pt x="168986" y="147586"/>
                </a:lnTo>
                <a:lnTo>
                  <a:pt x="168224" y="139014"/>
                </a:lnTo>
                <a:lnTo>
                  <a:pt x="158496" y="104533"/>
                </a:lnTo>
                <a:lnTo>
                  <a:pt x="156502" y="101447"/>
                </a:lnTo>
                <a:lnTo>
                  <a:pt x="152396" y="93818"/>
                </a:lnTo>
                <a:lnTo>
                  <a:pt x="148401" y="85124"/>
                </a:lnTo>
                <a:lnTo>
                  <a:pt x="144084" y="76626"/>
                </a:lnTo>
                <a:lnTo>
                  <a:pt x="125374" y="62928"/>
                </a:lnTo>
                <a:lnTo>
                  <a:pt x="122466" y="60236"/>
                </a:lnTo>
                <a:lnTo>
                  <a:pt x="120103" y="58039"/>
                </a:lnTo>
                <a:lnTo>
                  <a:pt x="118313" y="52527"/>
                </a:lnTo>
                <a:lnTo>
                  <a:pt x="115785" y="49415"/>
                </a:lnTo>
                <a:lnTo>
                  <a:pt x="110319" y="43204"/>
                </a:lnTo>
                <a:lnTo>
                  <a:pt x="103757" y="37193"/>
                </a:lnTo>
                <a:lnTo>
                  <a:pt x="96392" y="32604"/>
                </a:lnTo>
                <a:lnTo>
                  <a:pt x="88519" y="30657"/>
                </a:lnTo>
                <a:lnTo>
                  <a:pt x="89172" y="22531"/>
                </a:lnTo>
                <a:lnTo>
                  <a:pt x="85075" y="17029"/>
                </a:lnTo>
                <a:lnTo>
                  <a:pt x="78433" y="12743"/>
                </a:lnTo>
                <a:lnTo>
                  <a:pt x="71450" y="8267"/>
                </a:lnTo>
                <a:lnTo>
                  <a:pt x="68922" y="6273"/>
                </a:lnTo>
                <a:lnTo>
                  <a:pt x="64617" y="2933"/>
                </a:lnTo>
                <a:lnTo>
                  <a:pt x="61188" y="0"/>
                </a:lnTo>
                <a:lnTo>
                  <a:pt x="0" y="113626"/>
                </a:lnTo>
                <a:lnTo>
                  <a:pt x="114147" y="27766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69895" y="375792"/>
            <a:ext cx="163537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/>
          <p:nvPr/>
        </p:nvSpPr>
        <p:spPr>
          <a:xfrm>
            <a:off x="2469897" y="375798"/>
            <a:ext cx="163830" cy="273050"/>
          </a:xfrm>
          <a:custGeom>
            <a:rect b="b" l="l" r="r" t="t"/>
            <a:pathLst>
              <a:path extrusionOk="0" h="273050" w="163830">
                <a:moveTo>
                  <a:pt x="163537" y="0"/>
                </a:moveTo>
                <a:lnTo>
                  <a:pt x="20040" y="123164"/>
                </a:lnTo>
                <a:lnTo>
                  <a:pt x="21742" y="129095"/>
                </a:lnTo>
                <a:lnTo>
                  <a:pt x="30429" y="132956"/>
                </a:lnTo>
                <a:lnTo>
                  <a:pt x="31623" y="138684"/>
                </a:lnTo>
                <a:lnTo>
                  <a:pt x="18275" y="175323"/>
                </a:lnTo>
                <a:lnTo>
                  <a:pt x="11214" y="180225"/>
                </a:lnTo>
                <a:lnTo>
                  <a:pt x="8509" y="181787"/>
                </a:lnTo>
                <a:lnTo>
                  <a:pt x="4775" y="183934"/>
                </a:lnTo>
                <a:lnTo>
                  <a:pt x="1117" y="186461"/>
                </a:lnTo>
                <a:lnTo>
                  <a:pt x="762" y="189395"/>
                </a:lnTo>
                <a:lnTo>
                  <a:pt x="0" y="195897"/>
                </a:lnTo>
                <a:lnTo>
                  <a:pt x="10579" y="203403"/>
                </a:lnTo>
                <a:lnTo>
                  <a:pt x="11544" y="208699"/>
                </a:lnTo>
                <a:lnTo>
                  <a:pt x="11887" y="210591"/>
                </a:lnTo>
                <a:lnTo>
                  <a:pt x="11633" y="213334"/>
                </a:lnTo>
                <a:lnTo>
                  <a:pt x="11176" y="216408"/>
                </a:lnTo>
                <a:lnTo>
                  <a:pt x="10604" y="220243"/>
                </a:lnTo>
                <a:lnTo>
                  <a:pt x="9702" y="224650"/>
                </a:lnTo>
                <a:lnTo>
                  <a:pt x="9169" y="228752"/>
                </a:lnTo>
                <a:lnTo>
                  <a:pt x="106654" y="272948"/>
                </a:lnTo>
                <a:lnTo>
                  <a:pt x="163537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30957" y="582637"/>
            <a:ext cx="231635" cy="1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/>
          <p:nvPr/>
        </p:nvSpPr>
        <p:spPr>
          <a:xfrm>
            <a:off x="2830955" y="582641"/>
            <a:ext cx="231775" cy="177165"/>
          </a:xfrm>
          <a:custGeom>
            <a:rect b="b" l="l" r="r" t="t"/>
            <a:pathLst>
              <a:path extrusionOk="0" h="177165" w="231775">
                <a:moveTo>
                  <a:pt x="0" y="132905"/>
                </a:moveTo>
                <a:lnTo>
                  <a:pt x="224497" y="176974"/>
                </a:lnTo>
                <a:lnTo>
                  <a:pt x="231635" y="0"/>
                </a:lnTo>
                <a:lnTo>
                  <a:pt x="0" y="132905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739377" y="715556"/>
            <a:ext cx="316064" cy="16094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3"/>
          <p:cNvSpPr/>
          <p:nvPr/>
        </p:nvSpPr>
        <p:spPr>
          <a:xfrm>
            <a:off x="2739364" y="715553"/>
            <a:ext cx="316230" cy="161290"/>
          </a:xfrm>
          <a:custGeom>
            <a:rect b="b" l="l" r="r" t="t"/>
            <a:pathLst>
              <a:path extrusionOk="0" h="161290" w="316230">
                <a:moveTo>
                  <a:pt x="0" y="160959"/>
                </a:moveTo>
                <a:lnTo>
                  <a:pt x="316077" y="44069"/>
                </a:lnTo>
                <a:lnTo>
                  <a:pt x="91592" y="0"/>
                </a:lnTo>
                <a:lnTo>
                  <a:pt x="0" y="160959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739377" y="759625"/>
            <a:ext cx="316064" cy="1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/>
          <p:nvPr/>
        </p:nvSpPr>
        <p:spPr>
          <a:xfrm>
            <a:off x="2739364" y="759622"/>
            <a:ext cx="316230" cy="168910"/>
          </a:xfrm>
          <a:custGeom>
            <a:rect b="b" l="l" r="r" t="t"/>
            <a:pathLst>
              <a:path extrusionOk="0" h="168909" w="316230">
                <a:moveTo>
                  <a:pt x="0" y="116890"/>
                </a:moveTo>
                <a:lnTo>
                  <a:pt x="203847" y="168630"/>
                </a:lnTo>
                <a:lnTo>
                  <a:pt x="316077" y="0"/>
                </a:lnTo>
                <a:lnTo>
                  <a:pt x="0" y="11689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739377" y="876503"/>
            <a:ext cx="203822" cy="1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2739368" y="876507"/>
            <a:ext cx="203835" cy="161925"/>
          </a:xfrm>
          <a:custGeom>
            <a:rect b="b" l="l" r="r" t="t"/>
            <a:pathLst>
              <a:path extrusionOk="0" h="161925" w="203835">
                <a:moveTo>
                  <a:pt x="62534" y="161353"/>
                </a:moveTo>
                <a:lnTo>
                  <a:pt x="203835" y="51739"/>
                </a:lnTo>
                <a:lnTo>
                  <a:pt x="0" y="0"/>
                </a:lnTo>
                <a:lnTo>
                  <a:pt x="62534" y="161353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35516" y="876503"/>
            <a:ext cx="266382" cy="1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2535520" y="876507"/>
            <a:ext cx="266700" cy="161925"/>
          </a:xfrm>
          <a:custGeom>
            <a:rect b="b" l="l" r="r" t="t"/>
            <a:pathLst>
              <a:path extrusionOk="0" h="161925" w="266700">
                <a:moveTo>
                  <a:pt x="266382" y="161353"/>
                </a:moveTo>
                <a:lnTo>
                  <a:pt x="203847" y="0"/>
                </a:lnTo>
                <a:lnTo>
                  <a:pt x="0" y="7670"/>
                </a:lnTo>
                <a:lnTo>
                  <a:pt x="266382" y="161353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441791" y="604558"/>
            <a:ext cx="134759" cy="27961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2441792" y="604554"/>
            <a:ext cx="135255" cy="280035"/>
          </a:xfrm>
          <a:custGeom>
            <a:rect b="b" l="l" r="r" t="t"/>
            <a:pathLst>
              <a:path extrusionOk="0" h="280034" w="135255">
                <a:moveTo>
                  <a:pt x="134759" y="44195"/>
                </a:moveTo>
                <a:lnTo>
                  <a:pt x="37274" y="0"/>
                </a:lnTo>
                <a:lnTo>
                  <a:pt x="36931" y="2578"/>
                </a:lnTo>
                <a:lnTo>
                  <a:pt x="36741" y="5054"/>
                </a:lnTo>
                <a:lnTo>
                  <a:pt x="36855" y="7200"/>
                </a:lnTo>
                <a:lnTo>
                  <a:pt x="37325" y="15265"/>
                </a:lnTo>
                <a:lnTo>
                  <a:pt x="42494" y="23571"/>
                </a:lnTo>
                <a:lnTo>
                  <a:pt x="43700" y="30111"/>
                </a:lnTo>
                <a:lnTo>
                  <a:pt x="43853" y="30949"/>
                </a:lnTo>
                <a:lnTo>
                  <a:pt x="43967" y="31762"/>
                </a:lnTo>
                <a:lnTo>
                  <a:pt x="43967" y="32524"/>
                </a:lnTo>
                <a:lnTo>
                  <a:pt x="44043" y="41401"/>
                </a:lnTo>
                <a:lnTo>
                  <a:pt x="35204" y="44538"/>
                </a:lnTo>
                <a:lnTo>
                  <a:pt x="33743" y="51434"/>
                </a:lnTo>
                <a:lnTo>
                  <a:pt x="33108" y="54444"/>
                </a:lnTo>
                <a:lnTo>
                  <a:pt x="34340" y="57162"/>
                </a:lnTo>
                <a:lnTo>
                  <a:pt x="34035" y="58724"/>
                </a:lnTo>
                <a:lnTo>
                  <a:pt x="33553" y="61112"/>
                </a:lnTo>
                <a:lnTo>
                  <a:pt x="31711" y="63207"/>
                </a:lnTo>
                <a:lnTo>
                  <a:pt x="31216" y="65493"/>
                </a:lnTo>
                <a:lnTo>
                  <a:pt x="31620" y="73122"/>
                </a:lnTo>
                <a:lnTo>
                  <a:pt x="34688" y="81383"/>
                </a:lnTo>
                <a:lnTo>
                  <a:pt x="38658" y="89684"/>
                </a:lnTo>
                <a:lnTo>
                  <a:pt x="41770" y="97434"/>
                </a:lnTo>
                <a:lnTo>
                  <a:pt x="45262" y="116725"/>
                </a:lnTo>
                <a:lnTo>
                  <a:pt x="49936" y="126555"/>
                </a:lnTo>
                <a:lnTo>
                  <a:pt x="52428" y="132314"/>
                </a:lnTo>
                <a:lnTo>
                  <a:pt x="54754" y="138976"/>
                </a:lnTo>
                <a:lnTo>
                  <a:pt x="56363" y="145761"/>
                </a:lnTo>
                <a:lnTo>
                  <a:pt x="56705" y="151891"/>
                </a:lnTo>
                <a:lnTo>
                  <a:pt x="56616" y="152336"/>
                </a:lnTo>
                <a:lnTo>
                  <a:pt x="56464" y="152819"/>
                </a:lnTo>
                <a:lnTo>
                  <a:pt x="56172" y="153746"/>
                </a:lnTo>
                <a:lnTo>
                  <a:pt x="46939" y="176466"/>
                </a:lnTo>
                <a:lnTo>
                  <a:pt x="37414" y="173964"/>
                </a:lnTo>
                <a:lnTo>
                  <a:pt x="32461" y="176758"/>
                </a:lnTo>
                <a:lnTo>
                  <a:pt x="30289" y="177990"/>
                </a:lnTo>
                <a:lnTo>
                  <a:pt x="30187" y="180593"/>
                </a:lnTo>
                <a:lnTo>
                  <a:pt x="29667" y="180962"/>
                </a:lnTo>
                <a:lnTo>
                  <a:pt x="28905" y="181495"/>
                </a:lnTo>
                <a:lnTo>
                  <a:pt x="18491" y="177012"/>
                </a:lnTo>
                <a:lnTo>
                  <a:pt x="12166" y="183845"/>
                </a:lnTo>
                <a:lnTo>
                  <a:pt x="9586" y="189465"/>
                </a:lnTo>
                <a:lnTo>
                  <a:pt x="9328" y="196419"/>
                </a:lnTo>
                <a:lnTo>
                  <a:pt x="9927" y="203538"/>
                </a:lnTo>
                <a:lnTo>
                  <a:pt x="9918" y="209651"/>
                </a:lnTo>
                <a:lnTo>
                  <a:pt x="7047" y="215906"/>
                </a:lnTo>
                <a:lnTo>
                  <a:pt x="2867" y="222480"/>
                </a:lnTo>
                <a:lnTo>
                  <a:pt x="1396" y="228227"/>
                </a:lnTo>
                <a:lnTo>
                  <a:pt x="6654" y="232003"/>
                </a:lnTo>
                <a:lnTo>
                  <a:pt x="22237" y="218617"/>
                </a:lnTo>
                <a:lnTo>
                  <a:pt x="22631" y="220319"/>
                </a:lnTo>
                <a:lnTo>
                  <a:pt x="22491" y="221716"/>
                </a:lnTo>
                <a:lnTo>
                  <a:pt x="21996" y="222910"/>
                </a:lnTo>
                <a:lnTo>
                  <a:pt x="19951" y="227825"/>
                </a:lnTo>
                <a:lnTo>
                  <a:pt x="11709" y="229260"/>
                </a:lnTo>
                <a:lnTo>
                  <a:pt x="8178" y="233476"/>
                </a:lnTo>
                <a:lnTo>
                  <a:pt x="6667" y="235280"/>
                </a:lnTo>
                <a:lnTo>
                  <a:pt x="1308" y="245325"/>
                </a:lnTo>
                <a:lnTo>
                  <a:pt x="0" y="249224"/>
                </a:lnTo>
                <a:lnTo>
                  <a:pt x="93725" y="279615"/>
                </a:lnTo>
                <a:lnTo>
                  <a:pt x="134759" y="44195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535516" y="884174"/>
            <a:ext cx="266382" cy="2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535521" y="884176"/>
            <a:ext cx="266700" cy="201295"/>
          </a:xfrm>
          <a:custGeom>
            <a:rect b="b" l="l" r="r" t="t"/>
            <a:pathLst>
              <a:path extrusionOk="0" h="201294" w="266700">
                <a:moveTo>
                  <a:pt x="0" y="0"/>
                </a:moveTo>
                <a:lnTo>
                  <a:pt x="15671" y="135420"/>
                </a:lnTo>
                <a:lnTo>
                  <a:pt x="16687" y="135318"/>
                </a:lnTo>
                <a:lnTo>
                  <a:pt x="17665" y="135242"/>
                </a:lnTo>
                <a:lnTo>
                  <a:pt x="18770" y="135064"/>
                </a:lnTo>
                <a:lnTo>
                  <a:pt x="24688" y="134162"/>
                </a:lnTo>
                <a:lnTo>
                  <a:pt x="32372" y="128206"/>
                </a:lnTo>
                <a:lnTo>
                  <a:pt x="38074" y="128079"/>
                </a:lnTo>
                <a:lnTo>
                  <a:pt x="43040" y="127977"/>
                </a:lnTo>
                <a:lnTo>
                  <a:pt x="44615" y="131965"/>
                </a:lnTo>
                <a:lnTo>
                  <a:pt x="49276" y="132245"/>
                </a:lnTo>
                <a:lnTo>
                  <a:pt x="55676" y="132626"/>
                </a:lnTo>
                <a:lnTo>
                  <a:pt x="63042" y="128092"/>
                </a:lnTo>
                <a:lnTo>
                  <a:pt x="69443" y="127507"/>
                </a:lnTo>
                <a:lnTo>
                  <a:pt x="77126" y="127199"/>
                </a:lnTo>
                <a:lnTo>
                  <a:pt x="87752" y="127233"/>
                </a:lnTo>
                <a:lnTo>
                  <a:pt x="98256" y="127645"/>
                </a:lnTo>
                <a:lnTo>
                  <a:pt x="105575" y="128473"/>
                </a:lnTo>
                <a:lnTo>
                  <a:pt x="107670" y="128943"/>
                </a:lnTo>
                <a:lnTo>
                  <a:pt x="109283" y="129705"/>
                </a:lnTo>
                <a:lnTo>
                  <a:pt x="110604" y="130657"/>
                </a:lnTo>
                <a:lnTo>
                  <a:pt x="112407" y="131953"/>
                </a:lnTo>
                <a:lnTo>
                  <a:pt x="116319" y="138963"/>
                </a:lnTo>
                <a:lnTo>
                  <a:pt x="117348" y="141274"/>
                </a:lnTo>
                <a:lnTo>
                  <a:pt x="118364" y="143548"/>
                </a:lnTo>
                <a:lnTo>
                  <a:pt x="120091" y="145326"/>
                </a:lnTo>
                <a:lnTo>
                  <a:pt x="122910" y="148247"/>
                </a:lnTo>
                <a:lnTo>
                  <a:pt x="127584" y="148742"/>
                </a:lnTo>
                <a:lnTo>
                  <a:pt x="130606" y="151231"/>
                </a:lnTo>
                <a:lnTo>
                  <a:pt x="132765" y="153009"/>
                </a:lnTo>
                <a:lnTo>
                  <a:pt x="134378" y="155181"/>
                </a:lnTo>
                <a:lnTo>
                  <a:pt x="136258" y="157441"/>
                </a:lnTo>
                <a:lnTo>
                  <a:pt x="170244" y="172934"/>
                </a:lnTo>
                <a:lnTo>
                  <a:pt x="180009" y="175145"/>
                </a:lnTo>
                <a:lnTo>
                  <a:pt x="183908" y="176288"/>
                </a:lnTo>
                <a:lnTo>
                  <a:pt x="187363" y="179438"/>
                </a:lnTo>
                <a:lnTo>
                  <a:pt x="191719" y="179959"/>
                </a:lnTo>
                <a:lnTo>
                  <a:pt x="196113" y="180479"/>
                </a:lnTo>
                <a:lnTo>
                  <a:pt x="199148" y="178765"/>
                </a:lnTo>
                <a:lnTo>
                  <a:pt x="202844" y="178943"/>
                </a:lnTo>
                <a:lnTo>
                  <a:pt x="207949" y="179184"/>
                </a:lnTo>
                <a:lnTo>
                  <a:pt x="214122" y="181635"/>
                </a:lnTo>
                <a:lnTo>
                  <a:pt x="219836" y="180568"/>
                </a:lnTo>
                <a:lnTo>
                  <a:pt x="215747" y="184494"/>
                </a:lnTo>
                <a:lnTo>
                  <a:pt x="211335" y="188515"/>
                </a:lnTo>
                <a:lnTo>
                  <a:pt x="208983" y="193141"/>
                </a:lnTo>
                <a:lnTo>
                  <a:pt x="211074" y="198882"/>
                </a:lnTo>
                <a:lnTo>
                  <a:pt x="211315" y="199199"/>
                </a:lnTo>
                <a:lnTo>
                  <a:pt x="212610" y="200037"/>
                </a:lnTo>
                <a:lnTo>
                  <a:pt x="214337" y="201066"/>
                </a:lnTo>
                <a:lnTo>
                  <a:pt x="266382" y="153682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441384" y="853782"/>
            <a:ext cx="109816" cy="1658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2441388" y="853785"/>
            <a:ext cx="109855" cy="166370"/>
          </a:xfrm>
          <a:custGeom>
            <a:rect b="b" l="l" r="r" t="t"/>
            <a:pathLst>
              <a:path extrusionOk="0" h="166369" w="109855">
                <a:moveTo>
                  <a:pt x="406" y="0"/>
                </a:moveTo>
                <a:lnTo>
                  <a:pt x="241" y="469"/>
                </a:lnTo>
                <a:lnTo>
                  <a:pt x="139" y="876"/>
                </a:lnTo>
                <a:lnTo>
                  <a:pt x="114" y="1143"/>
                </a:lnTo>
                <a:lnTo>
                  <a:pt x="0" y="2374"/>
                </a:lnTo>
                <a:lnTo>
                  <a:pt x="190" y="3708"/>
                </a:lnTo>
                <a:lnTo>
                  <a:pt x="533" y="5092"/>
                </a:lnTo>
                <a:lnTo>
                  <a:pt x="1676" y="9677"/>
                </a:lnTo>
                <a:lnTo>
                  <a:pt x="4610" y="14922"/>
                </a:lnTo>
                <a:lnTo>
                  <a:pt x="4635" y="20129"/>
                </a:lnTo>
                <a:lnTo>
                  <a:pt x="4648" y="24130"/>
                </a:lnTo>
                <a:lnTo>
                  <a:pt x="2476" y="27012"/>
                </a:lnTo>
                <a:lnTo>
                  <a:pt x="2108" y="29997"/>
                </a:lnTo>
                <a:lnTo>
                  <a:pt x="2057" y="30365"/>
                </a:lnTo>
                <a:lnTo>
                  <a:pt x="2032" y="30721"/>
                </a:lnTo>
                <a:lnTo>
                  <a:pt x="2044" y="31102"/>
                </a:lnTo>
                <a:lnTo>
                  <a:pt x="2184" y="34048"/>
                </a:lnTo>
                <a:lnTo>
                  <a:pt x="5067" y="36741"/>
                </a:lnTo>
                <a:lnTo>
                  <a:pt x="5537" y="40106"/>
                </a:lnTo>
                <a:lnTo>
                  <a:pt x="5754" y="46298"/>
                </a:lnTo>
                <a:lnTo>
                  <a:pt x="5324" y="52874"/>
                </a:lnTo>
                <a:lnTo>
                  <a:pt x="5108" y="59439"/>
                </a:lnTo>
                <a:lnTo>
                  <a:pt x="5969" y="65595"/>
                </a:lnTo>
                <a:lnTo>
                  <a:pt x="8768" y="70140"/>
                </a:lnTo>
                <a:lnTo>
                  <a:pt x="13622" y="74950"/>
                </a:lnTo>
                <a:lnTo>
                  <a:pt x="19011" y="79820"/>
                </a:lnTo>
                <a:lnTo>
                  <a:pt x="23418" y="84543"/>
                </a:lnTo>
                <a:lnTo>
                  <a:pt x="29260" y="92405"/>
                </a:lnTo>
                <a:lnTo>
                  <a:pt x="30924" y="98958"/>
                </a:lnTo>
                <a:lnTo>
                  <a:pt x="34429" y="107238"/>
                </a:lnTo>
                <a:lnTo>
                  <a:pt x="38011" y="115658"/>
                </a:lnTo>
                <a:lnTo>
                  <a:pt x="43167" y="113360"/>
                </a:lnTo>
                <a:lnTo>
                  <a:pt x="49390" y="116243"/>
                </a:lnTo>
                <a:lnTo>
                  <a:pt x="82681" y="148226"/>
                </a:lnTo>
                <a:lnTo>
                  <a:pt x="87634" y="157886"/>
                </a:lnTo>
                <a:lnTo>
                  <a:pt x="95567" y="164421"/>
                </a:lnTo>
                <a:lnTo>
                  <a:pt x="109804" y="165811"/>
                </a:lnTo>
                <a:lnTo>
                  <a:pt x="94132" y="30391"/>
                </a:lnTo>
                <a:lnTo>
                  <a:pt x="406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749867" y="1037856"/>
            <a:ext cx="86118" cy="587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2749859" y="1037865"/>
            <a:ext cx="86360" cy="59055"/>
          </a:xfrm>
          <a:custGeom>
            <a:rect b="b" l="l" r="r" t="t"/>
            <a:pathLst>
              <a:path extrusionOk="0" h="59055" w="86360">
                <a:moveTo>
                  <a:pt x="0" y="47383"/>
                </a:moveTo>
                <a:lnTo>
                  <a:pt x="4254" y="49936"/>
                </a:lnTo>
                <a:lnTo>
                  <a:pt x="11264" y="53708"/>
                </a:lnTo>
                <a:lnTo>
                  <a:pt x="12484" y="54051"/>
                </a:lnTo>
                <a:lnTo>
                  <a:pt x="16598" y="55168"/>
                </a:lnTo>
                <a:lnTo>
                  <a:pt x="20320" y="54267"/>
                </a:lnTo>
                <a:lnTo>
                  <a:pt x="24168" y="55130"/>
                </a:lnTo>
                <a:lnTo>
                  <a:pt x="26797" y="55714"/>
                </a:lnTo>
                <a:lnTo>
                  <a:pt x="28917" y="58216"/>
                </a:lnTo>
                <a:lnTo>
                  <a:pt x="32004" y="58712"/>
                </a:lnTo>
                <a:lnTo>
                  <a:pt x="66179" y="40411"/>
                </a:lnTo>
                <a:lnTo>
                  <a:pt x="70764" y="36372"/>
                </a:lnTo>
                <a:lnTo>
                  <a:pt x="74371" y="33197"/>
                </a:lnTo>
                <a:lnTo>
                  <a:pt x="79883" y="30784"/>
                </a:lnTo>
                <a:lnTo>
                  <a:pt x="86118" y="29006"/>
                </a:lnTo>
                <a:lnTo>
                  <a:pt x="52044" y="0"/>
                </a:lnTo>
                <a:lnTo>
                  <a:pt x="0" y="47383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943199" y="759624"/>
            <a:ext cx="176377" cy="1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2943207" y="759621"/>
            <a:ext cx="176530" cy="168910"/>
          </a:xfrm>
          <a:custGeom>
            <a:rect b="b" l="l" r="r" t="t"/>
            <a:pathLst>
              <a:path extrusionOk="0" h="168909" w="176530">
                <a:moveTo>
                  <a:pt x="0" y="168630"/>
                </a:moveTo>
                <a:lnTo>
                  <a:pt x="176364" y="168630"/>
                </a:lnTo>
                <a:lnTo>
                  <a:pt x="112242" y="0"/>
                </a:lnTo>
                <a:lnTo>
                  <a:pt x="0" y="16863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055442" y="582637"/>
            <a:ext cx="156095" cy="1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3055448" y="582635"/>
            <a:ext cx="156210" cy="177165"/>
          </a:xfrm>
          <a:custGeom>
            <a:rect b="b" l="l" r="r" t="t"/>
            <a:pathLst>
              <a:path extrusionOk="0" h="177165" w="156210">
                <a:moveTo>
                  <a:pt x="0" y="176987"/>
                </a:moveTo>
                <a:lnTo>
                  <a:pt x="156083" y="95732"/>
                </a:lnTo>
                <a:lnTo>
                  <a:pt x="150825" y="92278"/>
                </a:lnTo>
                <a:lnTo>
                  <a:pt x="144576" y="88734"/>
                </a:lnTo>
                <a:lnTo>
                  <a:pt x="142786" y="88061"/>
                </a:lnTo>
                <a:lnTo>
                  <a:pt x="139700" y="86906"/>
                </a:lnTo>
                <a:lnTo>
                  <a:pt x="132524" y="86753"/>
                </a:lnTo>
                <a:lnTo>
                  <a:pt x="130911" y="85331"/>
                </a:lnTo>
                <a:lnTo>
                  <a:pt x="128358" y="83108"/>
                </a:lnTo>
                <a:lnTo>
                  <a:pt x="131876" y="75285"/>
                </a:lnTo>
                <a:lnTo>
                  <a:pt x="123647" y="73202"/>
                </a:lnTo>
                <a:lnTo>
                  <a:pt x="121069" y="72555"/>
                </a:lnTo>
                <a:lnTo>
                  <a:pt x="118325" y="73317"/>
                </a:lnTo>
                <a:lnTo>
                  <a:pt x="115785" y="72136"/>
                </a:lnTo>
                <a:lnTo>
                  <a:pt x="96138" y="38955"/>
                </a:lnTo>
                <a:lnTo>
                  <a:pt x="91343" y="26425"/>
                </a:lnTo>
                <a:lnTo>
                  <a:pt x="87198" y="17068"/>
                </a:lnTo>
                <a:lnTo>
                  <a:pt x="86601" y="15989"/>
                </a:lnTo>
                <a:lnTo>
                  <a:pt x="85991" y="15113"/>
                </a:lnTo>
                <a:lnTo>
                  <a:pt x="85356" y="14312"/>
                </a:lnTo>
                <a:lnTo>
                  <a:pt x="7150" y="0"/>
                </a:lnTo>
                <a:lnTo>
                  <a:pt x="0" y="176987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055442" y="678357"/>
            <a:ext cx="165861" cy="24989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3055444" y="678362"/>
            <a:ext cx="166370" cy="250190"/>
          </a:xfrm>
          <a:custGeom>
            <a:rect b="b" l="l" r="r" t="t"/>
            <a:pathLst>
              <a:path extrusionOk="0" h="250190" w="166369">
                <a:moveTo>
                  <a:pt x="110197" y="142112"/>
                </a:moveTo>
                <a:lnTo>
                  <a:pt x="110223" y="138556"/>
                </a:lnTo>
                <a:lnTo>
                  <a:pt x="107810" y="135610"/>
                </a:lnTo>
                <a:lnTo>
                  <a:pt x="107848" y="132067"/>
                </a:lnTo>
                <a:lnTo>
                  <a:pt x="107861" y="131114"/>
                </a:lnTo>
                <a:lnTo>
                  <a:pt x="108013" y="130174"/>
                </a:lnTo>
                <a:lnTo>
                  <a:pt x="108242" y="129235"/>
                </a:lnTo>
                <a:lnTo>
                  <a:pt x="109435" y="124244"/>
                </a:lnTo>
                <a:lnTo>
                  <a:pt x="112788" y="119367"/>
                </a:lnTo>
                <a:lnTo>
                  <a:pt x="108813" y="113868"/>
                </a:lnTo>
                <a:lnTo>
                  <a:pt x="107378" y="111886"/>
                </a:lnTo>
                <a:lnTo>
                  <a:pt x="104012" y="111036"/>
                </a:lnTo>
                <a:lnTo>
                  <a:pt x="103466" y="109156"/>
                </a:lnTo>
                <a:lnTo>
                  <a:pt x="102831" y="107035"/>
                </a:lnTo>
                <a:lnTo>
                  <a:pt x="103771" y="104343"/>
                </a:lnTo>
                <a:lnTo>
                  <a:pt x="103149" y="102057"/>
                </a:lnTo>
                <a:lnTo>
                  <a:pt x="102476" y="99567"/>
                </a:lnTo>
                <a:lnTo>
                  <a:pt x="98907" y="99072"/>
                </a:lnTo>
                <a:lnTo>
                  <a:pt x="99694" y="94246"/>
                </a:lnTo>
                <a:lnTo>
                  <a:pt x="100634" y="88544"/>
                </a:lnTo>
                <a:lnTo>
                  <a:pt x="105270" y="93370"/>
                </a:lnTo>
                <a:lnTo>
                  <a:pt x="107162" y="92328"/>
                </a:lnTo>
                <a:lnTo>
                  <a:pt x="108953" y="91351"/>
                </a:lnTo>
                <a:lnTo>
                  <a:pt x="115201" y="77444"/>
                </a:lnTo>
                <a:lnTo>
                  <a:pt x="116649" y="74612"/>
                </a:lnTo>
                <a:lnTo>
                  <a:pt x="118249" y="71475"/>
                </a:lnTo>
                <a:lnTo>
                  <a:pt x="121157" y="69392"/>
                </a:lnTo>
                <a:lnTo>
                  <a:pt x="121589" y="64376"/>
                </a:lnTo>
                <a:lnTo>
                  <a:pt x="125831" y="63322"/>
                </a:lnTo>
                <a:lnTo>
                  <a:pt x="130035" y="64465"/>
                </a:lnTo>
                <a:lnTo>
                  <a:pt x="134340" y="63538"/>
                </a:lnTo>
                <a:lnTo>
                  <a:pt x="145681" y="61112"/>
                </a:lnTo>
                <a:lnTo>
                  <a:pt x="140004" y="52450"/>
                </a:lnTo>
                <a:lnTo>
                  <a:pt x="140779" y="51663"/>
                </a:lnTo>
                <a:lnTo>
                  <a:pt x="140931" y="51498"/>
                </a:lnTo>
                <a:lnTo>
                  <a:pt x="143649" y="51676"/>
                </a:lnTo>
                <a:lnTo>
                  <a:pt x="145224" y="50545"/>
                </a:lnTo>
                <a:lnTo>
                  <a:pt x="148109" y="46208"/>
                </a:lnTo>
                <a:lnTo>
                  <a:pt x="148120" y="41009"/>
                </a:lnTo>
                <a:lnTo>
                  <a:pt x="147521" y="35756"/>
                </a:lnTo>
                <a:lnTo>
                  <a:pt x="148577" y="31254"/>
                </a:lnTo>
                <a:lnTo>
                  <a:pt x="152806" y="28384"/>
                </a:lnTo>
                <a:lnTo>
                  <a:pt x="162928" y="27330"/>
                </a:lnTo>
                <a:lnTo>
                  <a:pt x="164680" y="21958"/>
                </a:lnTo>
                <a:lnTo>
                  <a:pt x="165861" y="18351"/>
                </a:lnTo>
                <a:lnTo>
                  <a:pt x="163436" y="16459"/>
                </a:lnTo>
                <a:lnTo>
                  <a:pt x="163207" y="13576"/>
                </a:lnTo>
                <a:lnTo>
                  <a:pt x="163029" y="11455"/>
                </a:lnTo>
                <a:lnTo>
                  <a:pt x="164718" y="9321"/>
                </a:lnTo>
                <a:lnTo>
                  <a:pt x="164020" y="6502"/>
                </a:lnTo>
                <a:lnTo>
                  <a:pt x="163728" y="5346"/>
                </a:lnTo>
                <a:lnTo>
                  <a:pt x="160210" y="2705"/>
                </a:lnTo>
                <a:lnTo>
                  <a:pt x="156082" y="0"/>
                </a:lnTo>
                <a:lnTo>
                  <a:pt x="0" y="81254"/>
                </a:lnTo>
                <a:lnTo>
                  <a:pt x="64134" y="249885"/>
                </a:lnTo>
                <a:lnTo>
                  <a:pt x="114884" y="169303"/>
                </a:lnTo>
                <a:lnTo>
                  <a:pt x="112801" y="165150"/>
                </a:lnTo>
                <a:lnTo>
                  <a:pt x="107721" y="161150"/>
                </a:lnTo>
                <a:lnTo>
                  <a:pt x="107403" y="157048"/>
                </a:lnTo>
                <a:lnTo>
                  <a:pt x="107073" y="152730"/>
                </a:lnTo>
                <a:lnTo>
                  <a:pt x="110172" y="146443"/>
                </a:lnTo>
                <a:lnTo>
                  <a:pt x="110197" y="142112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943199" y="928255"/>
            <a:ext cx="176377" cy="1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2943207" y="928251"/>
            <a:ext cx="176530" cy="135255"/>
          </a:xfrm>
          <a:custGeom>
            <a:rect b="b" l="l" r="r" t="t"/>
            <a:pathLst>
              <a:path extrusionOk="0" h="135255" w="176530">
                <a:moveTo>
                  <a:pt x="0" y="0"/>
                </a:moveTo>
                <a:lnTo>
                  <a:pt x="91668" y="134696"/>
                </a:lnTo>
                <a:lnTo>
                  <a:pt x="97599" y="133070"/>
                </a:lnTo>
                <a:lnTo>
                  <a:pt x="103352" y="131216"/>
                </a:lnTo>
                <a:lnTo>
                  <a:pt x="107391" y="127393"/>
                </a:lnTo>
                <a:lnTo>
                  <a:pt x="111373" y="119908"/>
                </a:lnTo>
                <a:lnTo>
                  <a:pt x="109691" y="113333"/>
                </a:lnTo>
                <a:lnTo>
                  <a:pt x="106364" y="108318"/>
                </a:lnTo>
                <a:lnTo>
                  <a:pt x="105410" y="105511"/>
                </a:lnTo>
                <a:lnTo>
                  <a:pt x="112877" y="105600"/>
                </a:lnTo>
                <a:lnTo>
                  <a:pt x="111810" y="113906"/>
                </a:lnTo>
                <a:lnTo>
                  <a:pt x="115493" y="117614"/>
                </a:lnTo>
                <a:lnTo>
                  <a:pt x="116078" y="118211"/>
                </a:lnTo>
                <a:lnTo>
                  <a:pt x="116763" y="118694"/>
                </a:lnTo>
                <a:lnTo>
                  <a:pt x="117652" y="118998"/>
                </a:lnTo>
                <a:lnTo>
                  <a:pt x="121500" y="120319"/>
                </a:lnTo>
                <a:lnTo>
                  <a:pt x="133362" y="120611"/>
                </a:lnTo>
                <a:lnTo>
                  <a:pt x="136537" y="117970"/>
                </a:lnTo>
                <a:lnTo>
                  <a:pt x="140208" y="114947"/>
                </a:lnTo>
                <a:lnTo>
                  <a:pt x="138252" y="104470"/>
                </a:lnTo>
                <a:lnTo>
                  <a:pt x="145110" y="96227"/>
                </a:lnTo>
                <a:lnTo>
                  <a:pt x="176364" y="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801899" y="928255"/>
            <a:ext cx="232981" cy="1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2801896" y="928257"/>
            <a:ext cx="233045" cy="175895"/>
          </a:xfrm>
          <a:custGeom>
            <a:rect b="b" l="l" r="r" t="t"/>
            <a:pathLst>
              <a:path extrusionOk="0" h="175894" w="233044">
                <a:moveTo>
                  <a:pt x="34086" y="138620"/>
                </a:moveTo>
                <a:lnTo>
                  <a:pt x="34721" y="138442"/>
                </a:lnTo>
                <a:lnTo>
                  <a:pt x="35356" y="138264"/>
                </a:lnTo>
                <a:lnTo>
                  <a:pt x="36004" y="138087"/>
                </a:lnTo>
                <a:lnTo>
                  <a:pt x="45318" y="136175"/>
                </a:lnTo>
                <a:lnTo>
                  <a:pt x="54736" y="135043"/>
                </a:lnTo>
                <a:lnTo>
                  <a:pt x="63536" y="134624"/>
                </a:lnTo>
                <a:lnTo>
                  <a:pt x="70992" y="134848"/>
                </a:lnTo>
                <a:lnTo>
                  <a:pt x="71145" y="134861"/>
                </a:lnTo>
                <a:lnTo>
                  <a:pt x="71335" y="134886"/>
                </a:lnTo>
                <a:lnTo>
                  <a:pt x="71500" y="134899"/>
                </a:lnTo>
                <a:lnTo>
                  <a:pt x="107467" y="147053"/>
                </a:lnTo>
                <a:lnTo>
                  <a:pt x="105384" y="153428"/>
                </a:lnTo>
                <a:lnTo>
                  <a:pt x="109613" y="159169"/>
                </a:lnTo>
                <a:lnTo>
                  <a:pt x="115334" y="162077"/>
                </a:lnTo>
                <a:lnTo>
                  <a:pt x="122759" y="160626"/>
                </a:lnTo>
                <a:lnTo>
                  <a:pt x="130425" y="157436"/>
                </a:lnTo>
                <a:lnTo>
                  <a:pt x="136867" y="155130"/>
                </a:lnTo>
                <a:lnTo>
                  <a:pt x="139839" y="155943"/>
                </a:lnTo>
                <a:lnTo>
                  <a:pt x="140677" y="160464"/>
                </a:lnTo>
                <a:lnTo>
                  <a:pt x="142278" y="161416"/>
                </a:lnTo>
                <a:lnTo>
                  <a:pt x="144830" y="162953"/>
                </a:lnTo>
                <a:lnTo>
                  <a:pt x="148386" y="162064"/>
                </a:lnTo>
                <a:lnTo>
                  <a:pt x="150888" y="163918"/>
                </a:lnTo>
                <a:lnTo>
                  <a:pt x="156502" y="175818"/>
                </a:lnTo>
                <a:lnTo>
                  <a:pt x="159207" y="175386"/>
                </a:lnTo>
                <a:lnTo>
                  <a:pt x="165011" y="167690"/>
                </a:lnTo>
                <a:lnTo>
                  <a:pt x="172072" y="164452"/>
                </a:lnTo>
                <a:lnTo>
                  <a:pt x="179527" y="161734"/>
                </a:lnTo>
                <a:lnTo>
                  <a:pt x="184772" y="159829"/>
                </a:lnTo>
                <a:lnTo>
                  <a:pt x="190207" y="158178"/>
                </a:lnTo>
                <a:lnTo>
                  <a:pt x="195567" y="155447"/>
                </a:lnTo>
                <a:lnTo>
                  <a:pt x="201501" y="151772"/>
                </a:lnTo>
                <a:lnTo>
                  <a:pt x="206900" y="147578"/>
                </a:lnTo>
                <a:lnTo>
                  <a:pt x="212135" y="143430"/>
                </a:lnTo>
                <a:lnTo>
                  <a:pt x="217576" y="139890"/>
                </a:lnTo>
                <a:lnTo>
                  <a:pt x="222072" y="137477"/>
                </a:lnTo>
                <a:lnTo>
                  <a:pt x="227596" y="136182"/>
                </a:lnTo>
                <a:lnTo>
                  <a:pt x="232981" y="134696"/>
                </a:lnTo>
                <a:lnTo>
                  <a:pt x="141312" y="0"/>
                </a:lnTo>
                <a:lnTo>
                  <a:pt x="0" y="109600"/>
                </a:lnTo>
                <a:lnTo>
                  <a:pt x="34086" y="13862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062592" y="551065"/>
            <a:ext cx="78206" cy="4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514349" y="586010"/>
            <a:ext cx="124967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2554701" y="626899"/>
            <a:ext cx="43815" cy="43815"/>
          </a:xfrm>
          <a:custGeom>
            <a:rect b="b" l="l" r="r" t="t"/>
            <a:pathLst>
              <a:path extrusionOk="0" h="43815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998981" y="518953"/>
            <a:ext cx="143382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056893" y="846104"/>
            <a:ext cx="137022" cy="1799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3040743" y="560787"/>
            <a:ext cx="43815" cy="43815"/>
          </a:xfrm>
          <a:custGeom>
            <a:rect b="b" l="l" r="r" t="t"/>
            <a:pathLst>
              <a:path extrusionOk="0" h="43815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880109" y="866426"/>
            <a:ext cx="128015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/>
        </p:nvSpPr>
        <p:spPr>
          <a:xfrm>
            <a:off x="2921356" y="906401"/>
            <a:ext cx="43815" cy="43815"/>
          </a:xfrm>
          <a:custGeom>
            <a:rect b="b" l="l" r="r" t="t"/>
            <a:pathLst>
              <a:path extrusionOk="0" h="43815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767333" y="650018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/>
          <p:nvPr/>
        </p:nvSpPr>
        <p:spPr>
          <a:xfrm>
            <a:off x="2809105" y="692377"/>
            <a:ext cx="43815" cy="43815"/>
          </a:xfrm>
          <a:custGeom>
            <a:rect b="b" l="l" r="r" t="t"/>
            <a:pathLst>
              <a:path extrusionOk="0" h="43815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471677" y="820706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/>
          <p:nvPr/>
        </p:nvSpPr>
        <p:spPr>
          <a:xfrm>
            <a:off x="2513672" y="862326"/>
            <a:ext cx="43815" cy="43815"/>
          </a:xfrm>
          <a:custGeom>
            <a:rect b="b" l="l" r="r" t="t"/>
            <a:pathLst>
              <a:path extrusionOk="0" h="43815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85037" y="476282"/>
            <a:ext cx="124967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2725738" y="517979"/>
            <a:ext cx="43815" cy="43815"/>
          </a:xfrm>
          <a:custGeom>
            <a:rect b="b" l="l" r="r" t="t"/>
            <a:pathLst>
              <a:path extrusionOk="0" h="43815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569213" y="311690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2611586" y="353947"/>
            <a:ext cx="43815" cy="43815"/>
          </a:xfrm>
          <a:custGeom>
            <a:rect b="b" l="l" r="r" t="t"/>
            <a:pathLst>
              <a:path extrusionOk="0" h="43814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992885" y="695738"/>
            <a:ext cx="124967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033598" y="737780"/>
            <a:ext cx="107950" cy="212725"/>
          </a:xfrm>
          <a:custGeom>
            <a:rect b="b" l="l" r="r" t="t"/>
            <a:pathLst>
              <a:path extrusionOk="0" h="212725" w="107950">
                <a:moveTo>
                  <a:pt x="43700" y="19011"/>
                </a:moveTo>
                <a:lnTo>
                  <a:pt x="40881" y="10731"/>
                </a:lnTo>
                <a:lnTo>
                  <a:pt x="35293" y="4394"/>
                </a:lnTo>
                <a:lnTo>
                  <a:pt x="27736" y="609"/>
                </a:lnTo>
                <a:lnTo>
                  <a:pt x="19011" y="0"/>
                </a:lnTo>
                <a:lnTo>
                  <a:pt x="10718" y="2819"/>
                </a:lnTo>
                <a:lnTo>
                  <a:pt x="4381" y="8407"/>
                </a:lnTo>
                <a:lnTo>
                  <a:pt x="609" y="15951"/>
                </a:lnTo>
                <a:lnTo>
                  <a:pt x="0" y="24688"/>
                </a:lnTo>
                <a:lnTo>
                  <a:pt x="2819" y="32969"/>
                </a:lnTo>
                <a:lnTo>
                  <a:pt x="8394" y="39306"/>
                </a:lnTo>
                <a:lnTo>
                  <a:pt x="15951" y="43091"/>
                </a:lnTo>
                <a:lnTo>
                  <a:pt x="24688" y="43700"/>
                </a:lnTo>
                <a:lnTo>
                  <a:pt x="32969" y="40881"/>
                </a:lnTo>
                <a:lnTo>
                  <a:pt x="39293" y="35293"/>
                </a:lnTo>
                <a:lnTo>
                  <a:pt x="43078" y="27736"/>
                </a:lnTo>
                <a:lnTo>
                  <a:pt x="43700" y="19011"/>
                </a:lnTo>
                <a:close/>
              </a:path>
              <a:path extrusionOk="0" h="212725" w="107950">
                <a:moveTo>
                  <a:pt x="107823" y="187642"/>
                </a:moveTo>
                <a:lnTo>
                  <a:pt x="105003" y="179362"/>
                </a:lnTo>
                <a:lnTo>
                  <a:pt x="99415" y="173024"/>
                </a:lnTo>
                <a:lnTo>
                  <a:pt x="91859" y="169240"/>
                </a:lnTo>
                <a:lnTo>
                  <a:pt x="83134" y="168630"/>
                </a:lnTo>
                <a:lnTo>
                  <a:pt x="74853" y="171450"/>
                </a:lnTo>
                <a:lnTo>
                  <a:pt x="68516" y="177038"/>
                </a:lnTo>
                <a:lnTo>
                  <a:pt x="64731" y="184581"/>
                </a:lnTo>
                <a:lnTo>
                  <a:pt x="64122" y="193319"/>
                </a:lnTo>
                <a:lnTo>
                  <a:pt x="66941" y="201599"/>
                </a:lnTo>
                <a:lnTo>
                  <a:pt x="72529" y="207937"/>
                </a:lnTo>
                <a:lnTo>
                  <a:pt x="80086" y="211721"/>
                </a:lnTo>
                <a:lnTo>
                  <a:pt x="88811" y="212331"/>
                </a:lnTo>
                <a:lnTo>
                  <a:pt x="97091" y="209511"/>
                </a:lnTo>
                <a:lnTo>
                  <a:pt x="103428" y="203923"/>
                </a:lnTo>
                <a:lnTo>
                  <a:pt x="107213" y="196367"/>
                </a:lnTo>
                <a:lnTo>
                  <a:pt x="107823" y="1876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739901" y="976154"/>
            <a:ext cx="124967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2780054" y="1016010"/>
            <a:ext cx="43815" cy="43815"/>
          </a:xfrm>
          <a:custGeom>
            <a:rect b="b" l="l" r="r" t="t"/>
            <a:pathLst>
              <a:path extrusionOk="0" h="43815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75893" y="814610"/>
            <a:ext cx="128015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2717515" y="854661"/>
            <a:ext cx="43815" cy="43815"/>
          </a:xfrm>
          <a:custGeom>
            <a:rect b="b" l="l" r="r" t="t"/>
            <a:pathLst>
              <a:path extrusionOk="0" h="43815" w="43814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-2321" y="2839677"/>
            <a:ext cx="6758762" cy="7370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-2261" y="739418"/>
            <a:ext cx="6758940" cy="662305"/>
          </a:xfrm>
          <a:custGeom>
            <a:rect b="b" l="l" r="r" t="t"/>
            <a:pathLst>
              <a:path extrusionOk="0" h="662305" w="6758940">
                <a:moveTo>
                  <a:pt x="6754114" y="0"/>
                </a:moveTo>
                <a:lnTo>
                  <a:pt x="6705098" y="22179"/>
                </a:lnTo>
                <a:lnTo>
                  <a:pt x="6655495" y="43232"/>
                </a:lnTo>
                <a:lnTo>
                  <a:pt x="6605477" y="63391"/>
                </a:lnTo>
                <a:lnTo>
                  <a:pt x="6555219" y="82892"/>
                </a:lnTo>
                <a:lnTo>
                  <a:pt x="6508122" y="100562"/>
                </a:lnTo>
                <a:lnTo>
                  <a:pt x="6460882" y="117819"/>
                </a:lnTo>
                <a:lnTo>
                  <a:pt x="6413503" y="134670"/>
                </a:lnTo>
                <a:lnTo>
                  <a:pt x="6365988" y="151121"/>
                </a:lnTo>
                <a:lnTo>
                  <a:pt x="6318342" y="167180"/>
                </a:lnTo>
                <a:lnTo>
                  <a:pt x="6270569" y="182853"/>
                </a:lnTo>
                <a:lnTo>
                  <a:pt x="6222674" y="198147"/>
                </a:lnTo>
                <a:lnTo>
                  <a:pt x="6174660" y="213068"/>
                </a:lnTo>
                <a:lnTo>
                  <a:pt x="6126533" y="227622"/>
                </a:lnTo>
                <a:lnTo>
                  <a:pt x="6078296" y="241817"/>
                </a:lnTo>
                <a:lnTo>
                  <a:pt x="6029953" y="255659"/>
                </a:lnTo>
                <a:lnTo>
                  <a:pt x="5981510" y="269154"/>
                </a:lnTo>
                <a:lnTo>
                  <a:pt x="5932969" y="282310"/>
                </a:lnTo>
                <a:lnTo>
                  <a:pt x="5884336" y="295132"/>
                </a:lnTo>
                <a:lnTo>
                  <a:pt x="5835615" y="307628"/>
                </a:lnTo>
                <a:lnTo>
                  <a:pt x="5786809" y="319804"/>
                </a:lnTo>
                <a:lnTo>
                  <a:pt x="5737924" y="331667"/>
                </a:lnTo>
                <a:lnTo>
                  <a:pt x="5688963" y="343223"/>
                </a:lnTo>
                <a:lnTo>
                  <a:pt x="5639931" y="354479"/>
                </a:lnTo>
                <a:lnTo>
                  <a:pt x="5590832" y="365441"/>
                </a:lnTo>
                <a:lnTo>
                  <a:pt x="5541670" y="376116"/>
                </a:lnTo>
                <a:lnTo>
                  <a:pt x="5492449" y="386511"/>
                </a:lnTo>
                <a:lnTo>
                  <a:pt x="5443175" y="396633"/>
                </a:lnTo>
                <a:lnTo>
                  <a:pt x="5393850" y="406487"/>
                </a:lnTo>
                <a:lnTo>
                  <a:pt x="5344480" y="416081"/>
                </a:lnTo>
                <a:lnTo>
                  <a:pt x="5295069" y="425421"/>
                </a:lnTo>
                <a:lnTo>
                  <a:pt x="5196138" y="443366"/>
                </a:lnTo>
                <a:lnTo>
                  <a:pt x="5097094" y="460374"/>
                </a:lnTo>
                <a:lnTo>
                  <a:pt x="4997019" y="475563"/>
                </a:lnTo>
                <a:lnTo>
                  <a:pt x="4896783" y="489863"/>
                </a:lnTo>
                <a:lnTo>
                  <a:pt x="4796396" y="503273"/>
                </a:lnTo>
                <a:lnTo>
                  <a:pt x="4695868" y="515788"/>
                </a:lnTo>
                <a:lnTo>
                  <a:pt x="4595210" y="527406"/>
                </a:lnTo>
                <a:lnTo>
                  <a:pt x="4494431" y="538122"/>
                </a:lnTo>
                <a:lnTo>
                  <a:pt x="4393542" y="547933"/>
                </a:lnTo>
                <a:lnTo>
                  <a:pt x="4292551" y="556836"/>
                </a:lnTo>
                <a:lnTo>
                  <a:pt x="4191470" y="564827"/>
                </a:lnTo>
                <a:lnTo>
                  <a:pt x="4090309" y="571903"/>
                </a:lnTo>
                <a:lnTo>
                  <a:pt x="3989077" y="578060"/>
                </a:lnTo>
                <a:lnTo>
                  <a:pt x="3887784" y="583295"/>
                </a:lnTo>
                <a:lnTo>
                  <a:pt x="3786441" y="587604"/>
                </a:lnTo>
                <a:lnTo>
                  <a:pt x="3685057" y="590985"/>
                </a:lnTo>
                <a:lnTo>
                  <a:pt x="3583643" y="593432"/>
                </a:lnTo>
                <a:lnTo>
                  <a:pt x="3482208" y="594944"/>
                </a:lnTo>
                <a:lnTo>
                  <a:pt x="3380763" y="595516"/>
                </a:lnTo>
                <a:lnTo>
                  <a:pt x="3279317" y="595146"/>
                </a:lnTo>
                <a:lnTo>
                  <a:pt x="3177881" y="593829"/>
                </a:lnTo>
                <a:lnTo>
                  <a:pt x="3076464" y="591562"/>
                </a:lnTo>
                <a:lnTo>
                  <a:pt x="2975077" y="588342"/>
                </a:lnTo>
                <a:lnTo>
                  <a:pt x="2873730" y="584165"/>
                </a:lnTo>
                <a:lnTo>
                  <a:pt x="2772432" y="579027"/>
                </a:lnTo>
                <a:lnTo>
                  <a:pt x="2671195" y="572927"/>
                </a:lnTo>
                <a:lnTo>
                  <a:pt x="2570026" y="565858"/>
                </a:lnTo>
                <a:lnTo>
                  <a:pt x="2468938" y="557820"/>
                </a:lnTo>
                <a:lnTo>
                  <a:pt x="2367939" y="548807"/>
                </a:lnTo>
                <a:lnTo>
                  <a:pt x="2267040" y="538817"/>
                </a:lnTo>
                <a:lnTo>
                  <a:pt x="2166251" y="527845"/>
                </a:lnTo>
                <a:lnTo>
                  <a:pt x="2065581" y="515890"/>
                </a:lnTo>
                <a:lnTo>
                  <a:pt x="1965042" y="502946"/>
                </a:lnTo>
                <a:lnTo>
                  <a:pt x="1864642" y="489011"/>
                </a:lnTo>
                <a:lnTo>
                  <a:pt x="1764392" y="474081"/>
                </a:lnTo>
                <a:lnTo>
                  <a:pt x="1664302" y="458152"/>
                </a:lnTo>
                <a:lnTo>
                  <a:pt x="1614321" y="449813"/>
                </a:lnTo>
                <a:lnTo>
                  <a:pt x="1564382" y="441222"/>
                </a:lnTo>
                <a:lnTo>
                  <a:pt x="1514489" y="432380"/>
                </a:lnTo>
                <a:lnTo>
                  <a:pt x="1464642" y="423287"/>
                </a:lnTo>
                <a:lnTo>
                  <a:pt x="1414843" y="413941"/>
                </a:lnTo>
                <a:lnTo>
                  <a:pt x="1365092" y="404343"/>
                </a:lnTo>
                <a:lnTo>
                  <a:pt x="1315392" y="394491"/>
                </a:lnTo>
                <a:lnTo>
                  <a:pt x="1265742" y="384386"/>
                </a:lnTo>
                <a:lnTo>
                  <a:pt x="1216145" y="374028"/>
                </a:lnTo>
                <a:lnTo>
                  <a:pt x="1166602" y="363415"/>
                </a:lnTo>
                <a:lnTo>
                  <a:pt x="1117114" y="352547"/>
                </a:lnTo>
                <a:lnTo>
                  <a:pt x="1067682" y="341424"/>
                </a:lnTo>
                <a:lnTo>
                  <a:pt x="1018308" y="330045"/>
                </a:lnTo>
                <a:lnTo>
                  <a:pt x="968992" y="318410"/>
                </a:lnTo>
                <a:lnTo>
                  <a:pt x="919736" y="306519"/>
                </a:lnTo>
                <a:lnTo>
                  <a:pt x="870542" y="294371"/>
                </a:lnTo>
                <a:lnTo>
                  <a:pt x="821410" y="281965"/>
                </a:lnTo>
                <a:lnTo>
                  <a:pt x="772439" y="268914"/>
                </a:lnTo>
                <a:lnTo>
                  <a:pt x="723515" y="255592"/>
                </a:lnTo>
                <a:lnTo>
                  <a:pt x="674651" y="241978"/>
                </a:lnTo>
                <a:lnTo>
                  <a:pt x="625862" y="228048"/>
                </a:lnTo>
                <a:lnTo>
                  <a:pt x="577160" y="213780"/>
                </a:lnTo>
                <a:lnTo>
                  <a:pt x="528559" y="199154"/>
                </a:lnTo>
                <a:lnTo>
                  <a:pt x="480073" y="184146"/>
                </a:lnTo>
                <a:lnTo>
                  <a:pt x="431716" y="168734"/>
                </a:lnTo>
                <a:lnTo>
                  <a:pt x="383501" y="152897"/>
                </a:lnTo>
                <a:lnTo>
                  <a:pt x="335442" y="136613"/>
                </a:lnTo>
                <a:lnTo>
                  <a:pt x="287552" y="119858"/>
                </a:lnTo>
                <a:lnTo>
                  <a:pt x="239845" y="102612"/>
                </a:lnTo>
                <a:lnTo>
                  <a:pt x="192335" y="84851"/>
                </a:lnTo>
                <a:lnTo>
                  <a:pt x="145035" y="66555"/>
                </a:lnTo>
                <a:lnTo>
                  <a:pt x="97959" y="47701"/>
                </a:lnTo>
                <a:lnTo>
                  <a:pt x="51121" y="28266"/>
                </a:lnTo>
                <a:lnTo>
                  <a:pt x="4533" y="8229"/>
                </a:lnTo>
                <a:lnTo>
                  <a:pt x="0" y="17322"/>
                </a:lnTo>
                <a:lnTo>
                  <a:pt x="43342" y="38408"/>
                </a:lnTo>
                <a:lnTo>
                  <a:pt x="87008" y="58726"/>
                </a:lnTo>
                <a:lnTo>
                  <a:pt x="130971" y="78336"/>
                </a:lnTo>
                <a:lnTo>
                  <a:pt x="175203" y="97298"/>
                </a:lnTo>
                <a:lnTo>
                  <a:pt x="219677" y="115670"/>
                </a:lnTo>
                <a:lnTo>
                  <a:pt x="264366" y="133511"/>
                </a:lnTo>
                <a:lnTo>
                  <a:pt x="309244" y="150881"/>
                </a:lnTo>
                <a:lnTo>
                  <a:pt x="354281" y="167838"/>
                </a:lnTo>
                <a:lnTo>
                  <a:pt x="399453" y="184442"/>
                </a:lnTo>
                <a:lnTo>
                  <a:pt x="441803" y="199514"/>
                </a:lnTo>
                <a:lnTo>
                  <a:pt x="484460" y="214354"/>
                </a:lnTo>
                <a:lnTo>
                  <a:pt x="527420" y="228962"/>
                </a:lnTo>
                <a:lnTo>
                  <a:pt x="570676" y="243337"/>
                </a:lnTo>
                <a:lnTo>
                  <a:pt x="614224" y="257479"/>
                </a:lnTo>
                <a:lnTo>
                  <a:pt x="658060" y="271386"/>
                </a:lnTo>
                <a:lnTo>
                  <a:pt x="702178" y="285060"/>
                </a:lnTo>
                <a:lnTo>
                  <a:pt x="746573" y="298499"/>
                </a:lnTo>
                <a:lnTo>
                  <a:pt x="791241" y="311702"/>
                </a:lnTo>
                <a:lnTo>
                  <a:pt x="836176" y="324670"/>
                </a:lnTo>
                <a:lnTo>
                  <a:pt x="881374" y="337402"/>
                </a:lnTo>
                <a:lnTo>
                  <a:pt x="926830" y="349897"/>
                </a:lnTo>
                <a:lnTo>
                  <a:pt x="972538" y="362154"/>
                </a:lnTo>
                <a:lnTo>
                  <a:pt x="1018494" y="374174"/>
                </a:lnTo>
                <a:lnTo>
                  <a:pt x="1064693" y="385956"/>
                </a:lnTo>
                <a:lnTo>
                  <a:pt x="1111130" y="397500"/>
                </a:lnTo>
                <a:lnTo>
                  <a:pt x="1157800" y="408804"/>
                </a:lnTo>
                <a:lnTo>
                  <a:pt x="1204699" y="419869"/>
                </a:lnTo>
                <a:lnTo>
                  <a:pt x="1251820" y="430693"/>
                </a:lnTo>
                <a:lnTo>
                  <a:pt x="1299160" y="441278"/>
                </a:lnTo>
                <a:lnTo>
                  <a:pt x="1346713" y="451621"/>
                </a:lnTo>
                <a:lnTo>
                  <a:pt x="1394475" y="461722"/>
                </a:lnTo>
                <a:lnTo>
                  <a:pt x="1442440" y="471582"/>
                </a:lnTo>
                <a:lnTo>
                  <a:pt x="1490604" y="481200"/>
                </a:lnTo>
                <a:lnTo>
                  <a:pt x="1538962" y="490574"/>
                </a:lnTo>
                <a:lnTo>
                  <a:pt x="1587508" y="499705"/>
                </a:lnTo>
                <a:lnTo>
                  <a:pt x="1636238" y="508592"/>
                </a:lnTo>
                <a:lnTo>
                  <a:pt x="1685147" y="517235"/>
                </a:lnTo>
                <a:lnTo>
                  <a:pt x="1734231" y="525633"/>
                </a:lnTo>
                <a:lnTo>
                  <a:pt x="1783483" y="533786"/>
                </a:lnTo>
                <a:lnTo>
                  <a:pt x="1832900" y="541693"/>
                </a:lnTo>
                <a:lnTo>
                  <a:pt x="1882475" y="549353"/>
                </a:lnTo>
                <a:lnTo>
                  <a:pt x="1932205" y="556767"/>
                </a:lnTo>
                <a:lnTo>
                  <a:pt x="1982085" y="563934"/>
                </a:lnTo>
                <a:lnTo>
                  <a:pt x="2032109" y="570853"/>
                </a:lnTo>
                <a:lnTo>
                  <a:pt x="2082273" y="577524"/>
                </a:lnTo>
                <a:lnTo>
                  <a:pt x="2132571" y="583946"/>
                </a:lnTo>
                <a:lnTo>
                  <a:pt x="2182999" y="590119"/>
                </a:lnTo>
                <a:lnTo>
                  <a:pt x="2233552" y="596043"/>
                </a:lnTo>
                <a:lnTo>
                  <a:pt x="2284224" y="601716"/>
                </a:lnTo>
                <a:lnTo>
                  <a:pt x="2335012" y="607139"/>
                </a:lnTo>
                <a:lnTo>
                  <a:pt x="2385910" y="612311"/>
                </a:lnTo>
                <a:lnTo>
                  <a:pt x="2436913" y="617231"/>
                </a:lnTo>
                <a:lnTo>
                  <a:pt x="2488016" y="621899"/>
                </a:lnTo>
                <a:lnTo>
                  <a:pt x="2539214" y="626315"/>
                </a:lnTo>
                <a:lnTo>
                  <a:pt x="2590503" y="630478"/>
                </a:lnTo>
                <a:lnTo>
                  <a:pt x="2641877" y="634387"/>
                </a:lnTo>
                <a:lnTo>
                  <a:pt x="2693332" y="638042"/>
                </a:lnTo>
                <a:lnTo>
                  <a:pt x="2744862" y="641444"/>
                </a:lnTo>
                <a:lnTo>
                  <a:pt x="2796463" y="644590"/>
                </a:lnTo>
                <a:lnTo>
                  <a:pt x="2848130" y="647481"/>
                </a:lnTo>
                <a:lnTo>
                  <a:pt x="2899858" y="650116"/>
                </a:lnTo>
                <a:lnTo>
                  <a:pt x="2951642" y="652494"/>
                </a:lnTo>
                <a:lnTo>
                  <a:pt x="3003476" y="654616"/>
                </a:lnTo>
                <a:lnTo>
                  <a:pt x="3055357" y="656481"/>
                </a:lnTo>
                <a:lnTo>
                  <a:pt x="3107279" y="658088"/>
                </a:lnTo>
                <a:lnTo>
                  <a:pt x="3159237" y="659437"/>
                </a:lnTo>
                <a:lnTo>
                  <a:pt x="3211226" y="660527"/>
                </a:lnTo>
                <a:lnTo>
                  <a:pt x="3263242" y="661357"/>
                </a:lnTo>
                <a:lnTo>
                  <a:pt x="3315279" y="661929"/>
                </a:lnTo>
                <a:lnTo>
                  <a:pt x="3367333" y="662240"/>
                </a:lnTo>
                <a:lnTo>
                  <a:pt x="3419398" y="662290"/>
                </a:lnTo>
                <a:lnTo>
                  <a:pt x="3471471" y="662079"/>
                </a:lnTo>
                <a:lnTo>
                  <a:pt x="3523545" y="661607"/>
                </a:lnTo>
                <a:lnTo>
                  <a:pt x="3575615" y="660873"/>
                </a:lnTo>
                <a:lnTo>
                  <a:pt x="3627678" y="659876"/>
                </a:lnTo>
                <a:lnTo>
                  <a:pt x="3679728" y="658616"/>
                </a:lnTo>
                <a:lnTo>
                  <a:pt x="3731760" y="657093"/>
                </a:lnTo>
                <a:lnTo>
                  <a:pt x="3783769" y="655306"/>
                </a:lnTo>
                <a:lnTo>
                  <a:pt x="3835750" y="653254"/>
                </a:lnTo>
                <a:lnTo>
                  <a:pt x="3887699" y="650938"/>
                </a:lnTo>
                <a:lnTo>
                  <a:pt x="3939610" y="648356"/>
                </a:lnTo>
                <a:lnTo>
                  <a:pt x="3991479" y="645508"/>
                </a:lnTo>
                <a:lnTo>
                  <a:pt x="4043300" y="642393"/>
                </a:lnTo>
                <a:lnTo>
                  <a:pt x="4095069" y="639012"/>
                </a:lnTo>
                <a:lnTo>
                  <a:pt x="4146781" y="635364"/>
                </a:lnTo>
                <a:lnTo>
                  <a:pt x="4198430" y="631448"/>
                </a:lnTo>
                <a:lnTo>
                  <a:pt x="4250013" y="627263"/>
                </a:lnTo>
                <a:lnTo>
                  <a:pt x="4301523" y="622810"/>
                </a:lnTo>
                <a:lnTo>
                  <a:pt x="4352957" y="618088"/>
                </a:lnTo>
                <a:lnTo>
                  <a:pt x="4404308" y="613096"/>
                </a:lnTo>
                <a:lnTo>
                  <a:pt x="4455573" y="607833"/>
                </a:lnTo>
                <a:lnTo>
                  <a:pt x="4506746" y="602300"/>
                </a:lnTo>
                <a:lnTo>
                  <a:pt x="4557822" y="596496"/>
                </a:lnTo>
                <a:lnTo>
                  <a:pt x="4608797" y="590421"/>
                </a:lnTo>
                <a:lnTo>
                  <a:pt x="4659666" y="584073"/>
                </a:lnTo>
                <a:lnTo>
                  <a:pt x="4710423" y="577452"/>
                </a:lnTo>
                <a:lnTo>
                  <a:pt x="4761064" y="570559"/>
                </a:lnTo>
                <a:lnTo>
                  <a:pt x="4811583" y="563392"/>
                </a:lnTo>
                <a:lnTo>
                  <a:pt x="4861977" y="555951"/>
                </a:lnTo>
                <a:lnTo>
                  <a:pt x="4912239" y="548235"/>
                </a:lnTo>
                <a:lnTo>
                  <a:pt x="4962365" y="540245"/>
                </a:lnTo>
                <a:lnTo>
                  <a:pt x="5012351" y="531979"/>
                </a:lnTo>
                <a:lnTo>
                  <a:pt x="5062190" y="523437"/>
                </a:lnTo>
                <a:lnTo>
                  <a:pt x="5111879" y="514619"/>
                </a:lnTo>
                <a:lnTo>
                  <a:pt x="5161412" y="505524"/>
                </a:lnTo>
                <a:lnTo>
                  <a:pt x="5210785" y="496151"/>
                </a:lnTo>
                <a:lnTo>
                  <a:pt x="5259992" y="486501"/>
                </a:lnTo>
                <a:lnTo>
                  <a:pt x="5309028" y="476573"/>
                </a:lnTo>
                <a:lnTo>
                  <a:pt x="5357889" y="466365"/>
                </a:lnTo>
                <a:lnTo>
                  <a:pt x="5406570" y="455878"/>
                </a:lnTo>
                <a:lnTo>
                  <a:pt x="5455066" y="445112"/>
                </a:lnTo>
                <a:lnTo>
                  <a:pt x="5503372" y="434065"/>
                </a:lnTo>
                <a:lnTo>
                  <a:pt x="5551482" y="422738"/>
                </a:lnTo>
                <a:lnTo>
                  <a:pt x="5599393" y="411129"/>
                </a:lnTo>
                <a:lnTo>
                  <a:pt x="5647099" y="399239"/>
                </a:lnTo>
                <a:lnTo>
                  <a:pt x="5694595" y="387067"/>
                </a:lnTo>
                <a:lnTo>
                  <a:pt x="5741876" y="374612"/>
                </a:lnTo>
                <a:lnTo>
                  <a:pt x="5788938" y="361874"/>
                </a:lnTo>
                <a:lnTo>
                  <a:pt x="5835775" y="348852"/>
                </a:lnTo>
                <a:lnTo>
                  <a:pt x="5882382" y="335546"/>
                </a:lnTo>
                <a:lnTo>
                  <a:pt x="5928755" y="321956"/>
                </a:lnTo>
                <a:lnTo>
                  <a:pt x="5974889" y="308081"/>
                </a:lnTo>
                <a:lnTo>
                  <a:pt x="6020778" y="293920"/>
                </a:lnTo>
                <a:lnTo>
                  <a:pt x="6066419" y="279473"/>
                </a:lnTo>
                <a:lnTo>
                  <a:pt x="6111805" y="264740"/>
                </a:lnTo>
                <a:lnTo>
                  <a:pt x="6156932" y="249720"/>
                </a:lnTo>
                <a:lnTo>
                  <a:pt x="6201796" y="234412"/>
                </a:lnTo>
                <a:lnTo>
                  <a:pt x="6246390" y="218817"/>
                </a:lnTo>
                <a:lnTo>
                  <a:pt x="6290711" y="202933"/>
                </a:lnTo>
                <a:lnTo>
                  <a:pt x="6334753" y="186760"/>
                </a:lnTo>
                <a:lnTo>
                  <a:pt x="6378511" y="170298"/>
                </a:lnTo>
                <a:lnTo>
                  <a:pt x="6421981" y="153546"/>
                </a:lnTo>
                <a:lnTo>
                  <a:pt x="6465157" y="136504"/>
                </a:lnTo>
                <a:lnTo>
                  <a:pt x="6508035" y="119172"/>
                </a:lnTo>
                <a:lnTo>
                  <a:pt x="6550610" y="101547"/>
                </a:lnTo>
                <a:lnTo>
                  <a:pt x="6592876" y="83632"/>
                </a:lnTo>
                <a:lnTo>
                  <a:pt x="6634830" y="65424"/>
                </a:lnTo>
                <a:lnTo>
                  <a:pt x="6676465" y="46923"/>
                </a:lnTo>
                <a:lnTo>
                  <a:pt x="6717777" y="28129"/>
                </a:lnTo>
                <a:lnTo>
                  <a:pt x="6758762" y="9042"/>
                </a:lnTo>
                <a:lnTo>
                  <a:pt x="67541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506730" y="1179131"/>
            <a:ext cx="5742940" cy="798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1013460" y="2130044"/>
            <a:ext cx="4729480" cy="95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1" type="ftr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37820" y="874839"/>
            <a:ext cx="2939034" cy="2510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2" type="body"/>
          </p:nvPr>
        </p:nvSpPr>
        <p:spPr>
          <a:xfrm>
            <a:off x="3479546" y="874839"/>
            <a:ext cx="2939034" cy="2510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0" type="dt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37820" y="874839"/>
            <a:ext cx="6080760" cy="2510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1" type="ftr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0" type="dt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4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lataformaparticipacionciudadana.gub.uy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lataformaparticipacionciudadana.gub.uy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jpg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5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jpg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 title="elemento-1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900" y="684925"/>
            <a:ext cx="6874199" cy="2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280400" y="1719506"/>
            <a:ext cx="42972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Hoja de Ruta en curso</a:t>
            </a:r>
            <a:endParaRPr b="0" i="0" sz="2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369358" y="2171042"/>
            <a:ext cx="4119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Ing. Daniel Greif y Dr. Juan Ignacio Dorrego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" title="elemento-1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4601" y="285424"/>
            <a:ext cx="1687176" cy="7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 title="LOGOS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2937" y="3190675"/>
            <a:ext cx="2832123" cy="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976771e474_0_90"/>
          <p:cNvSpPr txBox="1"/>
          <p:nvPr/>
        </p:nvSpPr>
        <p:spPr>
          <a:xfrm>
            <a:off x="571674" y="1150150"/>
            <a:ext cx="16887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1. Socialización de conocimiento</a:t>
            </a:r>
            <a:endParaRPr b="1" i="0" sz="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016" lvl="0" marL="128016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Seminarios, 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016" lvl="0" marL="128016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Conferencias expertos/as, 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016" lvl="0" marL="128016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Notas técnicas.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016" lvl="0" marL="128016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 a través de la </a:t>
            </a:r>
            <a:r>
              <a:rPr b="1" i="0" lang="en-US" sz="800" u="sng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Plataforma de Participación CIudadana Digital</a:t>
            </a:r>
            <a:r>
              <a:rPr b="1" i="0" lang="en-US" sz="800" u="none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00" u="none" cap="none" strike="noStrike">
              <a:solidFill>
                <a:srgbClr val="70BF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976771e474_0_90"/>
          <p:cNvSpPr/>
          <p:nvPr/>
        </p:nvSpPr>
        <p:spPr>
          <a:xfrm>
            <a:off x="2358800" y="1084077"/>
            <a:ext cx="0" cy="1572643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905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976771e474_0_90"/>
          <p:cNvSpPr/>
          <p:nvPr/>
        </p:nvSpPr>
        <p:spPr>
          <a:xfrm>
            <a:off x="4395375" y="1084077"/>
            <a:ext cx="0" cy="1572643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905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976771e474_0_90"/>
          <p:cNvSpPr txBox="1"/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Metodología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230" name="Google Shape;230;g3976771e474_0_90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Etapas para la elaboración</a:t>
            </a:r>
            <a:endParaRPr b="0" i="0" sz="13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976771e474_0_90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976771e474_0_90"/>
          <p:cNvSpPr txBox="1"/>
          <p:nvPr/>
        </p:nvSpPr>
        <p:spPr>
          <a:xfrm>
            <a:off x="2670278" y="1150150"/>
            <a:ext cx="1405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2. Intercambio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016" lvl="0" marL="128016" marR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Mesas de trabajo multiactor y multinivel.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976771e474_0_90"/>
          <p:cNvSpPr txBox="1"/>
          <p:nvPr/>
        </p:nvSpPr>
        <p:spPr>
          <a:xfrm>
            <a:off x="4716466" y="1154218"/>
            <a:ext cx="15057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3. Síntesis</a:t>
            </a:r>
            <a:endParaRPr b="1" i="0" sz="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016" lvl="0" marL="128016" marR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Iteración, validación y síntesis.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3976771e474_0_90" title="elemento-1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976771e474_0_90" title="Logos en blanco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3976771e474_0_209" title="cuadrops-20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200" y="969950"/>
            <a:ext cx="4042161" cy="21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976771e474_0_209" title="cuadrops-19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125" y="1234800"/>
            <a:ext cx="1898075" cy="161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976771e474_0_209" title="cuadrops-2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4200" y="2000900"/>
            <a:ext cx="1594925" cy="107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976771e474_0_209" title="cuadrops-22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2575" y="548175"/>
            <a:ext cx="1594925" cy="14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976771e474_0_209"/>
          <p:cNvSpPr txBox="1"/>
          <p:nvPr>
            <p:ph type="title"/>
          </p:nvPr>
        </p:nvSpPr>
        <p:spPr>
          <a:xfrm>
            <a:off x="571667" y="497264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Gobernanza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245" name="Google Shape;245;g3976771e474_0_209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976771e474_0_209"/>
          <p:cNvSpPr txBox="1"/>
          <p:nvPr/>
        </p:nvSpPr>
        <p:spPr>
          <a:xfrm>
            <a:off x="4646490" y="2345770"/>
            <a:ext cx="19029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-122872" lvl="0" marL="23774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OPP - ANDE</a:t>
            </a:r>
            <a:endParaRPr b="0" i="0" sz="783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2872" lvl="0" marL="23774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ICD - CCE</a:t>
            </a:r>
            <a:endParaRPr b="0" i="0" sz="783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2872" lvl="0" marL="23774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Otros tareas de apoyo</a:t>
            </a:r>
            <a:endParaRPr b="0" i="0" sz="710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3976771e474_0_209"/>
          <p:cNvSpPr txBox="1"/>
          <p:nvPr/>
        </p:nvSpPr>
        <p:spPr>
          <a:xfrm>
            <a:off x="4779937" y="1957924"/>
            <a:ext cx="14202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8"/>
              <a:buFont typeface="Arial"/>
              <a:buNone/>
            </a:pPr>
            <a:r>
              <a:rPr b="1" i="0" lang="en-US" sz="1058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Secretaría técnica</a:t>
            </a:r>
            <a:endParaRPr b="1" i="0" sz="978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8"/>
              <a:buFont typeface="Arial"/>
              <a:buNone/>
            </a:pPr>
            <a:r>
              <a:t/>
            </a:r>
            <a:endParaRPr b="1" i="0" sz="978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3976771e474_0_209"/>
          <p:cNvSpPr txBox="1"/>
          <p:nvPr/>
        </p:nvSpPr>
        <p:spPr>
          <a:xfrm>
            <a:off x="945599" y="1260638"/>
            <a:ext cx="1693490" cy="301182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6"/>
              <a:buFont typeface="Arial"/>
              <a:buNone/>
            </a:pPr>
            <a:r>
              <a:rPr b="1" i="0" lang="en-US" sz="107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Comité Ejecutivo (CE)</a:t>
            </a:r>
            <a:endParaRPr b="0" i="0" sz="1076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g3976771e474_0_209"/>
          <p:cNvSpPr txBox="1"/>
          <p:nvPr/>
        </p:nvSpPr>
        <p:spPr>
          <a:xfrm>
            <a:off x="814117" y="1674028"/>
            <a:ext cx="18981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-122873" lvl="0" marL="16459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2 Trabajadores/as (PIT-CNT)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873" lvl="0" marL="16459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2 Empresarios/as (Cámaras Empresariales)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873" lvl="0" marL="16459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1 Rep. Consejo Académico 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873" lvl="0" marL="16459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2 Poder Ejecutivo (OPP y  ANDE)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3691" marR="0" rtl="0" algn="l">
              <a:lnSpc>
                <a:spcPct val="115000"/>
              </a:lnSpc>
              <a:spcBef>
                <a:spcPts val="1566"/>
              </a:spcBef>
              <a:spcAft>
                <a:spcPts val="1566"/>
              </a:spcAft>
              <a:buClr>
                <a:srgbClr val="000000"/>
              </a:buClr>
              <a:buSzPts val="783"/>
              <a:buFont typeface="Arial"/>
              <a:buNone/>
            </a:pPr>
            <a:r>
              <a:t/>
            </a:r>
            <a:endParaRPr b="0" i="0" sz="783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3976771e474_0_209"/>
          <p:cNvSpPr txBox="1"/>
          <p:nvPr/>
        </p:nvSpPr>
        <p:spPr>
          <a:xfrm>
            <a:off x="4775404" y="501768"/>
            <a:ext cx="14202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8"/>
              <a:buFont typeface="Arial"/>
              <a:buNone/>
            </a:pPr>
            <a:r>
              <a:rPr b="1" i="0" lang="en-US" sz="1058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Consejo Académico</a:t>
            </a:r>
            <a:endParaRPr b="1" i="0" sz="978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8"/>
              <a:buFont typeface="Arial"/>
              <a:buNone/>
            </a:pPr>
            <a:r>
              <a:t/>
            </a:r>
            <a:endParaRPr b="1" i="0" sz="978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3976771e474_0_209"/>
          <p:cNvSpPr txBox="1"/>
          <p:nvPr/>
        </p:nvSpPr>
        <p:spPr>
          <a:xfrm>
            <a:off x="4669500" y="910975"/>
            <a:ext cx="14505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-122872" lvl="0" marL="23774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ANCIU</a:t>
            </a:r>
            <a:endParaRPr b="0" i="0" sz="783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2872" lvl="0" marL="23774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Udelar</a:t>
            </a:r>
            <a:endParaRPr b="0" i="0" sz="783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2872" lvl="0" marL="23774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Universidades Privadas</a:t>
            </a:r>
            <a:endParaRPr b="0" i="0" sz="783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2872" lvl="0" marL="23774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UTEC</a:t>
            </a:r>
            <a:endParaRPr b="0" i="0" sz="783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2872" lvl="0" marL="23774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Otros a considerar</a:t>
            </a:r>
            <a:endParaRPr b="0" i="0" sz="783" u="none" cap="none" strike="noStrik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g3976771e474_0_209" title="elemento-15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976771e474_0_209" title="Logos en blanco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976771e474_0_209"/>
          <p:cNvSpPr txBox="1"/>
          <p:nvPr/>
        </p:nvSpPr>
        <p:spPr>
          <a:xfrm>
            <a:off x="2758104" y="1053360"/>
            <a:ext cx="16620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6"/>
              <a:buFont typeface="Arial"/>
              <a:buNone/>
            </a:pPr>
            <a:r>
              <a:rPr b="1" i="0" lang="en-US" sz="1076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Comité Estratégico</a:t>
            </a:r>
            <a:endParaRPr b="1" i="0" sz="1076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0"/>
              <a:buFont typeface="Arial"/>
              <a:buNone/>
            </a:pPr>
            <a:r>
              <a:rPr b="1" i="0" lang="en-US" sz="93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(además del Cte Ejecutivo)</a:t>
            </a:r>
            <a:endParaRPr b="0" i="0" sz="93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g3976771e474_0_209"/>
          <p:cNvSpPr txBox="1"/>
          <p:nvPr/>
        </p:nvSpPr>
        <p:spPr>
          <a:xfrm>
            <a:off x="2699925" y="1665050"/>
            <a:ext cx="19026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-122872" lvl="0" marL="23774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Congreso de Intendentes.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872" lvl="0" marL="23774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Parlamento / Com. Futuros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872" lvl="0" marL="23774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Otros actores sociedad civil.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872" lvl="0" marL="23774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Rep Consejo Académico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872" lvl="0" marL="23774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Otros Poder Ejecutivo y 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872" lvl="0" marL="23774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b="0" i="0" lang="en-US" sz="783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Organismos Internacionales</a:t>
            </a:r>
            <a:endParaRPr b="0" i="0" sz="783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3976771e474_0_209" title="signo de mas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05750" y="1580850"/>
            <a:ext cx="255000" cy="2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976771e474_0_209" title="signo de mas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05750" y="2677450"/>
            <a:ext cx="255000" cy="2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/>
          <p:nvPr/>
        </p:nvSpPr>
        <p:spPr>
          <a:xfrm>
            <a:off x="-60800" y="-41050"/>
            <a:ext cx="6872699" cy="3885336"/>
          </a:xfrm>
          <a:custGeom>
            <a:rect b="b" l="l" r="r" t="t"/>
            <a:pathLst>
              <a:path extrusionOk="0" h="3799840" w="6754495">
                <a:moveTo>
                  <a:pt x="6754177" y="0"/>
                </a:moveTo>
                <a:lnTo>
                  <a:pt x="0" y="0"/>
                </a:lnTo>
                <a:lnTo>
                  <a:pt x="0" y="3799217"/>
                </a:lnTo>
                <a:lnTo>
                  <a:pt x="6754177" y="3799217"/>
                </a:lnTo>
                <a:lnTo>
                  <a:pt x="6754177" y="0"/>
                </a:lnTo>
                <a:close/>
              </a:path>
            </a:pathLst>
          </a:custGeom>
          <a:solidFill>
            <a:srgbClr val="70BF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813396" y="1509018"/>
            <a:ext cx="114300" cy="701675"/>
          </a:xfrm>
          <a:custGeom>
            <a:rect b="b" l="l" r="r" t="t"/>
            <a:pathLst>
              <a:path extrusionOk="0" h="701675" w="114300">
                <a:moveTo>
                  <a:pt x="113893" y="350113"/>
                </a:moveTo>
                <a:lnTo>
                  <a:pt x="112293" y="302120"/>
                </a:lnTo>
                <a:lnTo>
                  <a:pt x="107429" y="254584"/>
                </a:lnTo>
                <a:lnTo>
                  <a:pt x="99275" y="207949"/>
                </a:lnTo>
                <a:lnTo>
                  <a:pt x="87833" y="162648"/>
                </a:lnTo>
                <a:lnTo>
                  <a:pt x="73088" y="119138"/>
                </a:lnTo>
                <a:lnTo>
                  <a:pt x="55016" y="77851"/>
                </a:lnTo>
                <a:lnTo>
                  <a:pt x="33629" y="39243"/>
                </a:lnTo>
                <a:lnTo>
                  <a:pt x="8915" y="3733"/>
                </a:lnTo>
                <a:lnTo>
                  <a:pt x="6121" y="0"/>
                </a:lnTo>
                <a:lnTo>
                  <a:pt x="0" y="3746"/>
                </a:lnTo>
                <a:lnTo>
                  <a:pt x="1765" y="7886"/>
                </a:lnTo>
                <a:lnTo>
                  <a:pt x="16129" y="49771"/>
                </a:lnTo>
                <a:lnTo>
                  <a:pt x="27901" y="92189"/>
                </a:lnTo>
                <a:lnTo>
                  <a:pt x="37515" y="134924"/>
                </a:lnTo>
                <a:lnTo>
                  <a:pt x="45440" y="177749"/>
                </a:lnTo>
                <a:lnTo>
                  <a:pt x="51816" y="229565"/>
                </a:lnTo>
                <a:lnTo>
                  <a:pt x="56070" y="281609"/>
                </a:lnTo>
                <a:lnTo>
                  <a:pt x="58102" y="333768"/>
                </a:lnTo>
                <a:lnTo>
                  <a:pt x="57835" y="385927"/>
                </a:lnTo>
                <a:lnTo>
                  <a:pt x="55181" y="437997"/>
                </a:lnTo>
                <a:lnTo>
                  <a:pt x="50038" y="489851"/>
                </a:lnTo>
                <a:lnTo>
                  <a:pt x="42341" y="541401"/>
                </a:lnTo>
                <a:lnTo>
                  <a:pt x="31978" y="592518"/>
                </a:lnTo>
                <a:lnTo>
                  <a:pt x="18884" y="643102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51" y="661746"/>
                </a:lnTo>
                <a:lnTo>
                  <a:pt x="55283" y="622935"/>
                </a:lnTo>
                <a:lnTo>
                  <a:pt x="73113" y="581482"/>
                </a:lnTo>
                <a:lnTo>
                  <a:pt x="87744" y="537832"/>
                </a:lnTo>
                <a:lnTo>
                  <a:pt x="99136" y="492429"/>
                </a:lnTo>
                <a:lnTo>
                  <a:pt x="107302" y="445706"/>
                </a:lnTo>
                <a:lnTo>
                  <a:pt x="112229" y="398132"/>
                </a:lnTo>
                <a:lnTo>
                  <a:pt x="113893" y="350113"/>
                </a:lnTo>
                <a:close/>
              </a:path>
            </a:pathLst>
          </a:custGeom>
          <a:solidFill>
            <a:srgbClr val="184D9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"/>
          <p:cNvSpPr txBox="1"/>
          <p:nvPr>
            <p:ph type="title"/>
          </p:nvPr>
        </p:nvSpPr>
        <p:spPr>
          <a:xfrm>
            <a:off x="1070360" y="1517827"/>
            <a:ext cx="4152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¿Dónde estamos?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987771" y="1861318"/>
            <a:ext cx="3668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l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PROCESO DE ELABORACIÓN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976771e474_0_2"/>
          <p:cNvSpPr/>
          <p:nvPr/>
        </p:nvSpPr>
        <p:spPr>
          <a:xfrm>
            <a:off x="1505978" y="1581492"/>
            <a:ext cx="1244505" cy="289560"/>
          </a:xfrm>
          <a:custGeom>
            <a:rect b="b" l="l" r="r" t="t"/>
            <a:pathLst>
              <a:path extrusionOk="0" h="772160" w="2620010">
                <a:moveTo>
                  <a:pt x="2561069" y="0"/>
                </a:moveTo>
                <a:lnTo>
                  <a:pt x="0" y="0"/>
                </a:lnTo>
                <a:lnTo>
                  <a:pt x="37467" y="84024"/>
                </a:lnTo>
                <a:lnTo>
                  <a:pt x="56707" y="152034"/>
                </a:lnTo>
                <a:lnTo>
                  <a:pt x="63795" y="240033"/>
                </a:lnTo>
                <a:lnTo>
                  <a:pt x="64808" y="384022"/>
                </a:lnTo>
                <a:lnTo>
                  <a:pt x="54816" y="548821"/>
                </a:lnTo>
                <a:lnTo>
                  <a:pt x="32835" y="670625"/>
                </a:lnTo>
                <a:lnTo>
                  <a:pt x="10854" y="746130"/>
                </a:lnTo>
                <a:lnTo>
                  <a:pt x="863" y="772032"/>
                </a:lnTo>
                <a:lnTo>
                  <a:pt x="2561069" y="772032"/>
                </a:lnTo>
                <a:lnTo>
                  <a:pt x="2583919" y="767420"/>
                </a:lnTo>
                <a:lnTo>
                  <a:pt x="2602577" y="754841"/>
                </a:lnTo>
                <a:lnTo>
                  <a:pt x="2615156" y="736183"/>
                </a:lnTo>
                <a:lnTo>
                  <a:pt x="2619768" y="713333"/>
                </a:lnTo>
                <a:lnTo>
                  <a:pt x="2619768" y="58686"/>
                </a:lnTo>
                <a:lnTo>
                  <a:pt x="2615156" y="35843"/>
                </a:lnTo>
                <a:lnTo>
                  <a:pt x="2602577" y="17189"/>
                </a:lnTo>
                <a:lnTo>
                  <a:pt x="2583919" y="4612"/>
                </a:lnTo>
                <a:lnTo>
                  <a:pt x="2561069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g3976771e474_0_2"/>
          <p:cNvGrpSpPr/>
          <p:nvPr/>
        </p:nvGrpSpPr>
        <p:grpSpPr>
          <a:xfrm>
            <a:off x="395253" y="1229991"/>
            <a:ext cx="1573526" cy="290820"/>
            <a:chOff x="581169" y="1141716"/>
            <a:chExt cx="2164707" cy="603361"/>
          </a:xfrm>
        </p:grpSpPr>
        <p:sp>
          <p:nvSpPr>
            <p:cNvPr id="272" name="Google Shape;272;g3976771e474_0_2"/>
            <p:cNvSpPr/>
            <p:nvPr/>
          </p:nvSpPr>
          <p:spPr>
            <a:xfrm>
              <a:off x="584368" y="1144723"/>
              <a:ext cx="2161508" cy="600354"/>
            </a:xfrm>
            <a:custGeom>
              <a:rect b="b" l="l" r="r" t="t"/>
              <a:pathLst>
                <a:path extrusionOk="0" h="772160" w="262001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2"/>
                  </a:lnTo>
                  <a:lnTo>
                    <a:pt x="2561069" y="772032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184D9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r>
                <a:t/>
              </a:r>
              <a:endParaRPr b="0" i="0" sz="143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3976771e474_0_2"/>
            <p:cNvSpPr/>
            <p:nvPr/>
          </p:nvSpPr>
          <p:spPr>
            <a:xfrm>
              <a:off x="581169" y="1141716"/>
              <a:ext cx="99897" cy="600431"/>
            </a:xfrm>
            <a:custGeom>
              <a:rect b="b" l="l" r="r" t="t"/>
              <a:pathLst>
                <a:path extrusionOk="0" h="779780" w="87629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r>
                <a:t/>
              </a:r>
              <a:endParaRPr b="0" i="0" sz="143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g3976771e474_0_2"/>
          <p:cNvSpPr/>
          <p:nvPr/>
        </p:nvSpPr>
        <p:spPr>
          <a:xfrm>
            <a:off x="411985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69" y="40052"/>
                </a:lnTo>
                <a:lnTo>
                  <a:pt x="30182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976771e474_0_2"/>
          <p:cNvSpPr txBox="1"/>
          <p:nvPr/>
        </p:nvSpPr>
        <p:spPr>
          <a:xfrm>
            <a:off x="539552" y="1266784"/>
            <a:ext cx="13974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Fase 1: </a:t>
            </a:r>
            <a:r>
              <a:rPr b="1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(Meses 1–3) (ene-mar)</a:t>
            </a:r>
            <a:endParaRPr b="1" i="0" sz="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Instalación, gobernanza y alineación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976771e474_0_2"/>
          <p:cNvSpPr txBox="1"/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25B9E"/>
                </a:solidFill>
              </a:rPr>
              <a:t>Fases previstas</a:t>
            </a:r>
            <a:endParaRPr sz="1800"/>
          </a:p>
        </p:txBody>
      </p:sp>
      <p:sp>
        <p:nvSpPr>
          <p:cNvPr id="277" name="Google Shape;277;g3976771e474_0_2"/>
          <p:cNvSpPr txBox="1"/>
          <p:nvPr/>
        </p:nvSpPr>
        <p:spPr>
          <a:xfrm>
            <a:off x="571667" y="710575"/>
            <a:ext cx="1906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6CBE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300" u="none" cap="none" strike="noStrike">
                <a:solidFill>
                  <a:srgbClr val="6CBE50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b="1" i="0" sz="1300" u="none" cap="none" strike="noStrike">
              <a:solidFill>
                <a:srgbClr val="6CB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976771e474_0_2"/>
          <p:cNvSpPr txBox="1"/>
          <p:nvPr/>
        </p:nvSpPr>
        <p:spPr>
          <a:xfrm>
            <a:off x="1612666" y="1620817"/>
            <a:ext cx="11229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2: (Meses 3–7) (mar-jul)</a:t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Diagnósticos compartidos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g3976771e474_0_2"/>
          <p:cNvGrpSpPr/>
          <p:nvPr/>
        </p:nvGrpSpPr>
        <p:grpSpPr>
          <a:xfrm>
            <a:off x="2396975" y="1924455"/>
            <a:ext cx="1445911" cy="292262"/>
            <a:chOff x="581172" y="1141705"/>
            <a:chExt cx="2623206" cy="779780"/>
          </a:xfrm>
        </p:grpSpPr>
        <p:sp>
          <p:nvSpPr>
            <p:cNvPr id="280" name="Google Shape;280;g3976771e474_0_2"/>
            <p:cNvSpPr/>
            <p:nvPr/>
          </p:nvSpPr>
          <p:spPr>
            <a:xfrm>
              <a:off x="584368" y="1144705"/>
              <a:ext cx="2620010" cy="772160"/>
            </a:xfrm>
            <a:custGeom>
              <a:rect b="b" l="l" r="r" t="t"/>
              <a:pathLst>
                <a:path extrusionOk="0" h="772160" w="262001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2"/>
                  </a:lnTo>
                  <a:lnTo>
                    <a:pt x="2561069" y="772032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184D9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2"/>
                <a:buFont typeface="Arial"/>
                <a:buNone/>
              </a:pPr>
              <a:r>
                <a:t/>
              </a:r>
              <a:endParaRPr b="0" i="0" sz="12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3976771e474_0_2"/>
            <p:cNvSpPr/>
            <p:nvPr/>
          </p:nvSpPr>
          <p:spPr>
            <a:xfrm>
              <a:off x="581172" y="1141705"/>
              <a:ext cx="87629" cy="779780"/>
            </a:xfrm>
            <a:custGeom>
              <a:rect b="b" l="l" r="r" t="t"/>
              <a:pathLst>
                <a:path extrusionOk="0" h="779780" w="87629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2"/>
                <a:buFont typeface="Arial"/>
                <a:buNone/>
              </a:pPr>
              <a:r>
                <a:t/>
              </a:r>
              <a:endParaRPr b="0" i="0" sz="12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g3976771e474_0_2"/>
          <p:cNvSpPr txBox="1"/>
          <p:nvPr/>
        </p:nvSpPr>
        <p:spPr>
          <a:xfrm>
            <a:off x="2523103" y="1962617"/>
            <a:ext cx="12756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3: (Meses 5 - 9) (may-set)</a:t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Diseño y validación de propuestas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g3976771e474_0_2"/>
          <p:cNvGrpSpPr/>
          <p:nvPr/>
        </p:nvGrpSpPr>
        <p:grpSpPr>
          <a:xfrm>
            <a:off x="3798821" y="2278301"/>
            <a:ext cx="1310029" cy="290468"/>
            <a:chOff x="581172" y="1141705"/>
            <a:chExt cx="2623206" cy="779780"/>
          </a:xfrm>
        </p:grpSpPr>
        <p:sp>
          <p:nvSpPr>
            <p:cNvPr id="284" name="Google Shape;284;g3976771e474_0_2"/>
            <p:cNvSpPr/>
            <p:nvPr/>
          </p:nvSpPr>
          <p:spPr>
            <a:xfrm>
              <a:off x="584368" y="1144705"/>
              <a:ext cx="2620010" cy="772160"/>
            </a:xfrm>
            <a:custGeom>
              <a:rect b="b" l="l" r="r" t="t"/>
              <a:pathLst>
                <a:path extrusionOk="0" h="772160" w="262001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2"/>
                  </a:lnTo>
                  <a:lnTo>
                    <a:pt x="2561069" y="772032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184D9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3"/>
                <a:buFont typeface="Arial"/>
                <a:buNone/>
              </a:pPr>
              <a:r>
                <a:t/>
              </a:r>
              <a:endParaRPr b="0" i="0" sz="110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3976771e474_0_2"/>
            <p:cNvSpPr/>
            <p:nvPr/>
          </p:nvSpPr>
          <p:spPr>
            <a:xfrm>
              <a:off x="581172" y="1141705"/>
              <a:ext cx="87629" cy="779780"/>
            </a:xfrm>
            <a:custGeom>
              <a:rect b="b" l="l" r="r" t="t"/>
              <a:pathLst>
                <a:path extrusionOk="0" h="779780" w="87629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3"/>
                <a:buFont typeface="Arial"/>
                <a:buNone/>
              </a:pPr>
              <a:r>
                <a:t/>
              </a:r>
              <a:endParaRPr b="0" i="0" sz="110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g3976771e474_0_2"/>
          <p:cNvSpPr txBox="1"/>
          <p:nvPr/>
        </p:nvSpPr>
        <p:spPr>
          <a:xfrm>
            <a:off x="3895904" y="2318016"/>
            <a:ext cx="11976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4: (Meses 9 - 12) (set-dic)</a:t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Inicio de implementación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g3976771e474_0_2"/>
          <p:cNvGrpSpPr/>
          <p:nvPr/>
        </p:nvGrpSpPr>
        <p:grpSpPr>
          <a:xfrm>
            <a:off x="5109751" y="2664706"/>
            <a:ext cx="1825489" cy="389968"/>
            <a:chOff x="581172" y="2081204"/>
            <a:chExt cx="2623206" cy="779780"/>
          </a:xfrm>
        </p:grpSpPr>
        <p:sp>
          <p:nvSpPr>
            <p:cNvPr id="288" name="Google Shape;288;g3976771e474_0_2"/>
            <p:cNvSpPr/>
            <p:nvPr/>
          </p:nvSpPr>
          <p:spPr>
            <a:xfrm>
              <a:off x="584368" y="2084204"/>
              <a:ext cx="2620010" cy="772160"/>
            </a:xfrm>
            <a:custGeom>
              <a:rect b="b" l="l" r="r" t="t"/>
              <a:pathLst>
                <a:path extrusionOk="0" h="772160" w="262001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3"/>
                  </a:lnTo>
                  <a:lnTo>
                    <a:pt x="2561069" y="772033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0087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56"/>
                <a:buFont typeface="Arial"/>
                <a:buNone/>
              </a:pPr>
              <a:r>
                <a:t/>
              </a:r>
              <a:endParaRPr b="0" i="0" sz="24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3976771e474_0_2"/>
            <p:cNvSpPr/>
            <p:nvPr/>
          </p:nvSpPr>
          <p:spPr>
            <a:xfrm>
              <a:off x="581172" y="2081204"/>
              <a:ext cx="87629" cy="779780"/>
            </a:xfrm>
            <a:custGeom>
              <a:rect b="b" l="l" r="r" t="t"/>
              <a:pathLst>
                <a:path extrusionOk="0" h="779780" w="87629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56"/>
                <a:buFont typeface="Arial"/>
                <a:buNone/>
              </a:pPr>
              <a:r>
                <a:t/>
              </a:r>
              <a:endParaRPr b="0" i="0" sz="24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g3976771e474_0_2"/>
          <p:cNvSpPr txBox="1"/>
          <p:nvPr/>
        </p:nvSpPr>
        <p:spPr>
          <a:xfrm>
            <a:off x="5244128" y="2701325"/>
            <a:ext cx="14253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Fase 5 - 2027 en adelante</a:t>
            </a:r>
            <a:endParaRPr b="1" i="0" sz="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Seguimiento - Evaluación - Prospectiva - Revisión</a:t>
            </a:r>
            <a:endParaRPr b="1" i="0" sz="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976771e474_0_2"/>
          <p:cNvSpPr txBox="1"/>
          <p:nvPr/>
        </p:nvSpPr>
        <p:spPr>
          <a:xfrm>
            <a:off x="6278936" y="2735439"/>
            <a:ext cx="10269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2027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976771e474_0_2"/>
          <p:cNvSpPr/>
          <p:nvPr/>
        </p:nvSpPr>
        <p:spPr>
          <a:xfrm>
            <a:off x="1501399" y="1579800"/>
            <a:ext cx="58931" cy="290468"/>
          </a:xfrm>
          <a:custGeom>
            <a:rect b="b" l="l" r="r" t="t"/>
            <a:pathLst>
              <a:path extrusionOk="0" h="779780" w="87629">
                <a:moveTo>
                  <a:pt x="3771" y="0"/>
                </a:moveTo>
                <a:lnTo>
                  <a:pt x="825" y="850"/>
                </a:lnTo>
                <a:lnTo>
                  <a:pt x="0" y="2679"/>
                </a:lnTo>
                <a:lnTo>
                  <a:pt x="584" y="4216"/>
                </a:lnTo>
                <a:lnTo>
                  <a:pt x="13249" y="51387"/>
                </a:lnTo>
                <a:lnTo>
                  <a:pt x="23402" y="99064"/>
                </a:lnTo>
                <a:lnTo>
                  <a:pt x="31541" y="147053"/>
                </a:lnTo>
                <a:lnTo>
                  <a:pt x="38163" y="195160"/>
                </a:lnTo>
                <a:lnTo>
                  <a:pt x="42692" y="243454"/>
                </a:lnTo>
                <a:lnTo>
                  <a:pt x="46056" y="291914"/>
                </a:lnTo>
                <a:lnTo>
                  <a:pt x="48190" y="340486"/>
                </a:lnTo>
                <a:lnTo>
                  <a:pt x="49031" y="389116"/>
                </a:lnTo>
                <a:lnTo>
                  <a:pt x="48514" y="437751"/>
                </a:lnTo>
                <a:lnTo>
                  <a:pt x="46574" y="486338"/>
                </a:lnTo>
                <a:lnTo>
                  <a:pt x="43146" y="534823"/>
                </a:lnTo>
                <a:lnTo>
                  <a:pt x="38166" y="583153"/>
                </a:lnTo>
                <a:lnTo>
                  <a:pt x="31569" y="631274"/>
                </a:lnTo>
                <a:lnTo>
                  <a:pt x="23292" y="679132"/>
                </a:lnTo>
                <a:lnTo>
                  <a:pt x="13268" y="726675"/>
                </a:lnTo>
                <a:lnTo>
                  <a:pt x="1435" y="773849"/>
                </a:lnTo>
                <a:lnTo>
                  <a:pt x="114" y="777239"/>
                </a:lnTo>
                <a:lnTo>
                  <a:pt x="5092" y="779157"/>
                </a:lnTo>
                <a:lnTo>
                  <a:pt x="25506" y="734633"/>
                </a:lnTo>
                <a:lnTo>
                  <a:pt x="41856" y="690295"/>
                </a:lnTo>
                <a:lnTo>
                  <a:pt x="55721" y="643605"/>
                </a:lnTo>
                <a:lnTo>
                  <a:pt x="67091" y="594955"/>
                </a:lnTo>
                <a:lnTo>
                  <a:pt x="75959" y="544741"/>
                </a:lnTo>
                <a:lnTo>
                  <a:pt x="82315" y="493356"/>
                </a:lnTo>
                <a:lnTo>
                  <a:pt x="86150" y="441193"/>
                </a:lnTo>
                <a:lnTo>
                  <a:pt x="87456" y="388648"/>
                </a:lnTo>
                <a:lnTo>
                  <a:pt x="86225" y="336114"/>
                </a:lnTo>
                <a:lnTo>
                  <a:pt x="82446" y="283985"/>
                </a:lnTo>
                <a:lnTo>
                  <a:pt x="76112" y="232654"/>
                </a:lnTo>
                <a:lnTo>
                  <a:pt x="67214" y="182517"/>
                </a:lnTo>
                <a:lnTo>
                  <a:pt x="55743" y="133967"/>
                </a:lnTo>
                <a:lnTo>
                  <a:pt x="41690" y="87397"/>
                </a:lnTo>
                <a:lnTo>
                  <a:pt x="25046" y="43203"/>
                </a:lnTo>
                <a:lnTo>
                  <a:pt x="5803" y="1777"/>
                </a:lnTo>
                <a:lnTo>
                  <a:pt x="5168" y="609"/>
                </a:lnTo>
                <a:lnTo>
                  <a:pt x="3771" y="0"/>
                </a:lnTo>
                <a:close/>
              </a:path>
            </a:pathLst>
          </a:custGeom>
          <a:solidFill>
            <a:srgbClr val="184D9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3976771e474_0_2" title="elemento-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976771e474_0_2" title="Logos en blanc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976771e474_0_2" title="FLECHAS-25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7897" y="957134"/>
            <a:ext cx="272775" cy="2163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/>
          <p:nvPr>
            <p:ph type="title"/>
          </p:nvPr>
        </p:nvSpPr>
        <p:spPr>
          <a:xfrm>
            <a:off x="571677" y="433150"/>
            <a:ext cx="32136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25B9E"/>
                </a:solidFill>
              </a:rPr>
              <a:t>Diagnóstico compartido</a:t>
            </a:r>
            <a:endParaRPr sz="1800"/>
          </a:p>
        </p:txBody>
      </p:sp>
      <p:sp>
        <p:nvSpPr>
          <p:cNvPr id="301" name="Google Shape;301;p5"/>
          <p:cNvSpPr txBox="1"/>
          <p:nvPr/>
        </p:nvSpPr>
        <p:spPr>
          <a:xfrm>
            <a:off x="571667" y="710575"/>
            <a:ext cx="19068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Fase 2  </a:t>
            </a:r>
            <a:endParaRPr b="1" i="0" sz="1300" u="none" cap="none" strike="noStrike">
              <a:solidFill>
                <a:srgbClr val="77B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571675" y="1073997"/>
            <a:ext cx="2556000" cy="1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El objetivo de esta Fase es clave para partir de una base común de problemas a considerar.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Seminario cero. Punto de partida</a:t>
            </a:r>
            <a:r>
              <a:rPr b="1" i="0" lang="en-US" sz="8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8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La Estrategia Nacional de Desarrollo no parte de cero: integra, actualiza y jerarquiza el acervo de planes y estrategias sectoriales existentes dentro de un marco estratégico común con prioridades claras, mecanismos de participación estables y coherencia entre la visión de largo plazo, las políticas de corto y mediano plazo, y los instrumentos e iniciativas.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 txBox="1"/>
          <p:nvPr/>
        </p:nvSpPr>
        <p:spPr>
          <a:xfrm>
            <a:off x="3548625" y="1491539"/>
            <a:ext cx="25560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Seminarios por cada Lineamiento Estratégico</a:t>
            </a:r>
            <a:endParaRPr b="1" i="0" sz="9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(Mayo - Agosto 2026).</a:t>
            </a:r>
            <a:endParaRPr b="1" i="0" sz="9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Se integrarán en la Estrategia los insumos que resulten de la participación de la ciudadanía y los distintos actores sociales que se canalicen a través de la </a:t>
            </a:r>
            <a:r>
              <a:rPr b="1" i="0" lang="en-US" sz="800" u="sng" cap="none" strike="noStrik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Plataforma de Participación CIudadana Digital</a:t>
            </a:r>
            <a:r>
              <a:rPr b="1" i="0" lang="en-US" sz="800" u="none" cap="none" strike="noStrik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que se habilitará para ello.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5" title="elemento-1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 title="Logos en blanco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976f675c9e_0_20"/>
          <p:cNvSpPr txBox="1"/>
          <p:nvPr/>
        </p:nvSpPr>
        <p:spPr>
          <a:xfrm>
            <a:off x="715976" y="1373850"/>
            <a:ext cx="12852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Competitividad</a:t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800" u="none" cap="none" strike="noStrik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3a. semana de JUNIO</a:t>
            </a:r>
            <a:endParaRPr b="1" i="0" sz="800" u="none" cap="none" strike="noStrike">
              <a:solidFill>
                <a:srgbClr val="77B9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Presentación documento y Seminario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Discusión 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endParaRPr b="0" i="0" sz="7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976f675c9e_0_20"/>
          <p:cNvSpPr/>
          <p:nvPr/>
        </p:nvSpPr>
        <p:spPr>
          <a:xfrm>
            <a:off x="2358800" y="1307767"/>
            <a:ext cx="0" cy="1231822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270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976f675c9e_0_20"/>
          <p:cNvSpPr/>
          <p:nvPr/>
        </p:nvSpPr>
        <p:spPr>
          <a:xfrm>
            <a:off x="4395375" y="1307767"/>
            <a:ext cx="0" cy="1231822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270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976f675c9e_0_20"/>
          <p:cNvSpPr txBox="1"/>
          <p:nvPr>
            <p:ph type="title"/>
          </p:nvPr>
        </p:nvSpPr>
        <p:spPr>
          <a:xfrm>
            <a:off x="571675" y="433150"/>
            <a:ext cx="48453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25B9E"/>
                </a:solidFill>
              </a:rPr>
              <a:t>Abordaje de los lineamientos estratégicos</a:t>
            </a:r>
            <a:endParaRPr sz="1800"/>
          </a:p>
        </p:txBody>
      </p:sp>
      <p:sp>
        <p:nvSpPr>
          <p:cNvPr id="315" name="Google Shape;315;g3976f675c9e_0_20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Cronograma de actividades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976f675c9e_0_20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976f675c9e_0_20"/>
          <p:cNvSpPr txBox="1"/>
          <p:nvPr/>
        </p:nvSpPr>
        <p:spPr>
          <a:xfrm>
            <a:off x="4707000" y="1373850"/>
            <a:ext cx="12378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9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Sostenibilidad</a:t>
            </a:r>
            <a:endParaRPr b="1" i="0" sz="9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800" u="none" cap="none" strike="noStrik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3a. semana de AGOSTO</a:t>
            </a:r>
            <a:endParaRPr b="1" i="0" sz="800" u="none" cap="none" strike="noStrike">
              <a:solidFill>
                <a:srgbClr val="77B9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77B95A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Presentación documento y Seminario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B95A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Discusión 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B95A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3976f675c9e_0_20"/>
          <p:cNvSpPr txBox="1"/>
          <p:nvPr/>
        </p:nvSpPr>
        <p:spPr>
          <a:xfrm>
            <a:off x="2674800" y="1373850"/>
            <a:ext cx="12852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Productividad</a:t>
            </a:r>
            <a:endParaRPr b="0" i="0" sz="115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800" u="none" cap="none" strike="noStrik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3a. semana de JULIO</a:t>
            </a:r>
            <a:endParaRPr b="1" i="0" sz="800" u="none" cap="none" strike="noStrike">
              <a:solidFill>
                <a:srgbClr val="77B9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Presentación documento y Seminario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Discusión 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3976f675c9e_0_20" title="elemento-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976f675c9e_0_20" title="Logos en blanc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"/>
          <p:cNvSpPr/>
          <p:nvPr/>
        </p:nvSpPr>
        <p:spPr>
          <a:xfrm>
            <a:off x="-73900" y="-57475"/>
            <a:ext cx="6906471" cy="3913835"/>
          </a:xfrm>
          <a:custGeom>
            <a:rect b="b" l="l" r="r" t="t"/>
            <a:pathLst>
              <a:path extrusionOk="0" h="3799840" w="6754495">
                <a:moveTo>
                  <a:pt x="6754177" y="0"/>
                </a:moveTo>
                <a:lnTo>
                  <a:pt x="0" y="0"/>
                </a:lnTo>
                <a:lnTo>
                  <a:pt x="0" y="3799217"/>
                </a:lnTo>
                <a:lnTo>
                  <a:pt x="6754177" y="3799217"/>
                </a:lnTo>
                <a:lnTo>
                  <a:pt x="6754177" y="0"/>
                </a:lnTo>
                <a:close/>
              </a:path>
            </a:pathLst>
          </a:custGeom>
          <a:solidFill>
            <a:srgbClr val="125B9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"/>
          <p:cNvSpPr/>
          <p:nvPr/>
        </p:nvSpPr>
        <p:spPr>
          <a:xfrm>
            <a:off x="813399" y="1548973"/>
            <a:ext cx="114300" cy="701675"/>
          </a:xfrm>
          <a:custGeom>
            <a:rect b="b" l="l" r="r" t="t"/>
            <a:pathLst>
              <a:path extrusionOk="0" h="701675" w="11430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"/>
          <p:cNvSpPr txBox="1"/>
          <p:nvPr>
            <p:ph type="title"/>
          </p:nvPr>
        </p:nvSpPr>
        <p:spPr>
          <a:xfrm>
            <a:off x="1014875" y="1494290"/>
            <a:ext cx="4152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Próximas etapas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"/>
          <p:cNvSpPr txBox="1"/>
          <p:nvPr/>
        </p:nvSpPr>
        <p:spPr>
          <a:xfrm>
            <a:off x="987771" y="1872981"/>
            <a:ext cx="3668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l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Fases 3, 4 y 5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976f675c9e_0_1"/>
          <p:cNvSpPr txBox="1"/>
          <p:nvPr/>
        </p:nvSpPr>
        <p:spPr>
          <a:xfrm>
            <a:off x="715975" y="1344835"/>
            <a:ext cx="14025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Fase 3 (may-set 2026)</a:t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Síntesis, diseño, priorización,  y validación de propuestas acordadas.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976f675c9e_0_1"/>
          <p:cNvSpPr txBox="1"/>
          <p:nvPr>
            <p:ph type="title"/>
          </p:nvPr>
        </p:nvSpPr>
        <p:spPr>
          <a:xfrm>
            <a:off x="571675" y="433150"/>
            <a:ext cx="48453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25B9E"/>
                </a:solidFill>
              </a:rPr>
              <a:t>Próximas etapas</a:t>
            </a:r>
            <a:endParaRPr sz="1800"/>
          </a:p>
        </p:txBody>
      </p:sp>
      <p:sp>
        <p:nvSpPr>
          <p:cNvPr id="335" name="Google Shape;335;g3976f675c9e_0_1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Fases 3, 4 y 5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976f675c9e_0_1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976f675c9e_0_1"/>
          <p:cNvSpPr txBox="1"/>
          <p:nvPr/>
        </p:nvSpPr>
        <p:spPr>
          <a:xfrm>
            <a:off x="4756098" y="1344835"/>
            <a:ext cx="1505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Fase 5 (2027-adelante)</a:t>
            </a:r>
            <a:endParaRPr b="1" i="0" sz="9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9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Sostenibilidad</a:t>
            </a:r>
            <a:endParaRPr b="1" i="0" sz="9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Seguimiento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Prospectiva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296" lvl="0" marL="822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Revisión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976f675c9e_0_1"/>
          <p:cNvSpPr txBox="1"/>
          <p:nvPr/>
        </p:nvSpPr>
        <p:spPr>
          <a:xfrm>
            <a:off x="2677038" y="1344835"/>
            <a:ext cx="16887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Fase 4 (set-dic 2026)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Inicio de implementación de propuestas acordadas.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g3976f675c9e_0_1" title="elemento-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976f675c9e_0_1" title="Logos en blanc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976f675c9e_0_1"/>
          <p:cNvSpPr/>
          <p:nvPr/>
        </p:nvSpPr>
        <p:spPr>
          <a:xfrm>
            <a:off x="2358800" y="1307774"/>
            <a:ext cx="0" cy="1153920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270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976f675c9e_0_1"/>
          <p:cNvSpPr/>
          <p:nvPr/>
        </p:nvSpPr>
        <p:spPr>
          <a:xfrm>
            <a:off x="4395375" y="1307774"/>
            <a:ext cx="0" cy="1153920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270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" title="istockphoto-143917825-612x612.jpg"/>
          <p:cNvPicPr preferRelativeResize="0"/>
          <p:nvPr/>
        </p:nvPicPr>
        <p:blipFill rotWithShape="1">
          <a:blip r:embed="rId3">
            <a:alphaModFix/>
          </a:blip>
          <a:srcRect b="0" l="34435" r="0" t="0"/>
          <a:stretch/>
        </p:blipFill>
        <p:spPr>
          <a:xfrm>
            <a:off x="3708400" y="-42597"/>
            <a:ext cx="3458975" cy="3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"/>
          <p:cNvSpPr txBox="1"/>
          <p:nvPr/>
        </p:nvSpPr>
        <p:spPr>
          <a:xfrm>
            <a:off x="488450" y="1176563"/>
            <a:ext cx="29514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4864" lvl="0" marL="54864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Definición consensuada de misiones estratégicas del país.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864" lvl="0" marL="54864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Portafolio priorizado de transformaciones identificadas, con responsables y presupuesto estimado.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864" lvl="0" marL="54864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Mecanismos permanentes de coordinación entre actores públicos, privados y sociales.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864" lvl="0" marL="54864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Experiencias piloto funcionando en territorio.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864" lvl="0" marL="54864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Hoja de ruta operativa que permita continuidad en el tiempo.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864" lvl="0" marL="54864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 normativas al Poder Legislativo y Poder Ejecutivo.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864" lvl="0" marL="54864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Capacidades de seguimiento, monitoreo y evaluación.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864" lvl="0" marL="54864" marR="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"/>
          <p:cNvSpPr txBox="1"/>
          <p:nvPr>
            <p:ph type="title"/>
          </p:nvPr>
        </p:nvSpPr>
        <p:spPr>
          <a:xfrm>
            <a:off x="571647" y="369900"/>
            <a:ext cx="15609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250">
            <a:spAutoFit/>
          </a:bodyPr>
          <a:lstStyle/>
          <a:p>
            <a:pPr indent="0" lvl="0" marL="12700" marR="508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Resultados esperados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350" name="Google Shape;350;p6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6" title="elemento-1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" title="Logos en blanco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3975959186a_0_87" title="elemento-1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900" y="684925"/>
            <a:ext cx="6874199" cy="2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3975959186a_0_87"/>
          <p:cNvSpPr txBox="1"/>
          <p:nvPr/>
        </p:nvSpPr>
        <p:spPr>
          <a:xfrm>
            <a:off x="1318033" y="1883768"/>
            <a:ext cx="41193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¡MUCHAS GRACIAS!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3975959186a_0_87" title="elemento-1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4601" y="285424"/>
            <a:ext cx="1687176" cy="7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3975959186a_0_87" title="LOGOS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2937" y="3190675"/>
            <a:ext cx="2832123" cy="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3975959186a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012" y="-21612"/>
            <a:ext cx="6876424" cy="38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975959186a_0_56"/>
          <p:cNvSpPr txBox="1"/>
          <p:nvPr>
            <p:ph type="title"/>
          </p:nvPr>
        </p:nvSpPr>
        <p:spPr>
          <a:xfrm>
            <a:off x="843911" y="1701614"/>
            <a:ext cx="3654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075">
            <a:spAutoFit/>
          </a:bodyPr>
          <a:lstStyle/>
          <a:p>
            <a:pPr indent="0" lvl="0" marL="11175" rtl="0" algn="l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232"/>
              <a:buNone/>
            </a:pPr>
            <a:r>
              <a:rPr lang="en-US" sz="2376"/>
              <a:t>¿Dónde estamos?</a:t>
            </a:r>
            <a:endParaRPr sz="1584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975959186a_0_56"/>
          <p:cNvSpPr/>
          <p:nvPr/>
        </p:nvSpPr>
        <p:spPr>
          <a:xfrm>
            <a:off x="573854" y="1593096"/>
            <a:ext cx="100584" cy="617474"/>
          </a:xfrm>
          <a:custGeom>
            <a:rect b="b" l="l" r="r" t="t"/>
            <a:pathLst>
              <a:path extrusionOk="0" h="701675" w="11430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r>
              <a:t/>
            </a:r>
            <a:endParaRPr b="0" i="0" sz="123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975959186a_0_56"/>
          <p:cNvSpPr txBox="1"/>
          <p:nvPr>
            <p:ph type="title"/>
          </p:nvPr>
        </p:nvSpPr>
        <p:spPr>
          <a:xfrm>
            <a:off x="843907" y="2538692"/>
            <a:ext cx="3654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075">
            <a:spAutoFit/>
          </a:bodyPr>
          <a:lstStyle/>
          <a:p>
            <a:pPr indent="0" lvl="0" marL="11175" rtl="0" algn="l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2"/>
              <a:buFont typeface="Arial"/>
              <a:buNone/>
            </a:pPr>
            <a:r>
              <a:rPr lang="en-US" sz="2376"/>
              <a:t>Próximas etapas</a:t>
            </a:r>
            <a:endParaRPr sz="1584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975959186a_0_56"/>
          <p:cNvSpPr/>
          <p:nvPr/>
        </p:nvSpPr>
        <p:spPr>
          <a:xfrm>
            <a:off x="573850" y="2420438"/>
            <a:ext cx="100584" cy="617474"/>
          </a:xfrm>
          <a:custGeom>
            <a:rect b="b" l="l" r="r" t="t"/>
            <a:pathLst>
              <a:path extrusionOk="0" h="701675" w="11430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r>
              <a:t/>
            </a:r>
            <a:endParaRPr b="0" i="0" sz="123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975959186a_0_56"/>
          <p:cNvSpPr txBox="1"/>
          <p:nvPr>
            <p:ph type="title"/>
          </p:nvPr>
        </p:nvSpPr>
        <p:spPr>
          <a:xfrm>
            <a:off x="843908" y="874633"/>
            <a:ext cx="3654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075">
            <a:spAutoFit/>
          </a:bodyPr>
          <a:lstStyle/>
          <a:p>
            <a:pPr indent="0" lvl="0" marL="11175" rtl="0" algn="l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232"/>
              <a:buNone/>
            </a:pPr>
            <a:r>
              <a:rPr lang="en-US" sz="2376"/>
              <a:t>El camino recorrido</a:t>
            </a:r>
            <a:endParaRPr sz="1584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975959186a_0_56"/>
          <p:cNvSpPr/>
          <p:nvPr/>
        </p:nvSpPr>
        <p:spPr>
          <a:xfrm>
            <a:off x="573851" y="765749"/>
            <a:ext cx="100584" cy="617474"/>
          </a:xfrm>
          <a:custGeom>
            <a:rect b="b" l="l" r="r" t="t"/>
            <a:pathLst>
              <a:path extrusionOk="0" h="701675" w="11430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r>
              <a:t/>
            </a:r>
            <a:endParaRPr b="0" i="0" sz="123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d84c7a4d0f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012" y="-21612"/>
            <a:ext cx="6876424" cy="38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d84c7a4d0f_0_17"/>
          <p:cNvSpPr txBox="1"/>
          <p:nvPr>
            <p:ph type="title"/>
          </p:nvPr>
        </p:nvSpPr>
        <p:spPr>
          <a:xfrm>
            <a:off x="1014875" y="1516187"/>
            <a:ext cx="4152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 camino recorrido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d84c7a4d0f_0_17"/>
          <p:cNvSpPr/>
          <p:nvPr/>
        </p:nvSpPr>
        <p:spPr>
          <a:xfrm>
            <a:off x="756628" y="1548973"/>
            <a:ext cx="114300" cy="701675"/>
          </a:xfrm>
          <a:custGeom>
            <a:rect b="b" l="l" r="r" t="t"/>
            <a:pathLst>
              <a:path extrusionOk="0" h="701675" w="11430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d84c7a4d0f_0_17"/>
          <p:cNvSpPr txBox="1"/>
          <p:nvPr/>
        </p:nvSpPr>
        <p:spPr>
          <a:xfrm>
            <a:off x="987771" y="1851084"/>
            <a:ext cx="3668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Primeras etapas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76771e474_0_43"/>
          <p:cNvSpPr txBox="1"/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Acuerdos iniciales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146" name="Google Shape;146;g3976771e474_0_43"/>
          <p:cNvSpPr txBox="1"/>
          <p:nvPr/>
        </p:nvSpPr>
        <p:spPr>
          <a:xfrm>
            <a:off x="571674" y="710575"/>
            <a:ext cx="3404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Alineamiento de visiones y voluntades</a:t>
            </a:r>
            <a:endParaRPr b="0" i="0" sz="13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976771e474_0_43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976771e474_0_43"/>
          <p:cNvSpPr txBox="1"/>
          <p:nvPr/>
        </p:nvSpPr>
        <p:spPr>
          <a:xfrm>
            <a:off x="605704" y="1658566"/>
            <a:ext cx="28161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21658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Encuentros presenciales de OPP-ANDE; PIT-CNT; y Cámaras Empresariales:</a:t>
            </a:r>
            <a:endParaRPr b="1" i="0" sz="9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21658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82880" marR="1188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AutoNum type="arabicPeriod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Existencia y necesidad de </a:t>
            </a:r>
            <a:r>
              <a:rPr b="1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acuerdos de largo plazo. </a:t>
            </a:r>
            <a:endParaRPr b="1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" marR="1188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82880" marR="1188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AutoNum type="arabicPeriod"/>
            </a:pPr>
            <a:r>
              <a:rPr b="1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No solapamiento y competencia 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con otras agendas e iniciativas en curso del Poder Ejecutivo.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" marR="1188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82880" marR="1188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AutoNum type="arabicPeriod"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Enfoque en aspectos de largo plazo con </a:t>
            </a:r>
            <a:r>
              <a:rPr b="1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énfasis en la implementación y concreción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en el mediano y corto</a:t>
            </a:r>
            <a:r>
              <a:rPr b="1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976771e474_0_43"/>
          <p:cNvSpPr txBox="1"/>
          <p:nvPr/>
        </p:nvSpPr>
        <p:spPr>
          <a:xfrm>
            <a:off x="3755500" y="1025737"/>
            <a:ext cx="27738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Diciembre 2025</a:t>
            </a:r>
            <a:endParaRPr b="1" i="0" sz="9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Art. 66.- Ley de Presupuesto.  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-US" sz="7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Encomiéndase a la Oficina de Planeamiento y Presupuesto la convocatoria de un Diálogo por una Estrategia Nacional de Desarrollo. …. Estarán representados en el proceso el Estado, los trabajadores, los empresarios y la academia, sin desmedro de la participación de otros actores políticos y sociales que se consideren pertinentes, de modo de lograr un efectivo proceso de planificación estratégica participativa.”</a:t>
            </a:r>
            <a:endParaRPr b="0" i="0" sz="7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976771e474_0_43" title="elemento-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g3976771e474_0_43"/>
          <p:cNvGrpSpPr/>
          <p:nvPr/>
        </p:nvGrpSpPr>
        <p:grpSpPr>
          <a:xfrm>
            <a:off x="612987" y="1025206"/>
            <a:ext cx="2556052" cy="474496"/>
            <a:chOff x="581172" y="1141705"/>
            <a:chExt cx="2623206" cy="779780"/>
          </a:xfrm>
        </p:grpSpPr>
        <p:sp>
          <p:nvSpPr>
            <p:cNvPr id="152" name="Google Shape;152;g3976771e474_0_43"/>
            <p:cNvSpPr/>
            <p:nvPr/>
          </p:nvSpPr>
          <p:spPr>
            <a:xfrm>
              <a:off x="584368" y="1144705"/>
              <a:ext cx="2620010" cy="772160"/>
            </a:xfrm>
            <a:custGeom>
              <a:rect b="b" l="l" r="r" t="t"/>
              <a:pathLst>
                <a:path extrusionOk="0" h="772160" w="262001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2"/>
                  </a:lnTo>
                  <a:lnTo>
                    <a:pt x="2561069" y="772032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184D9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r>
                <a:t/>
              </a:r>
              <a:endParaRPr b="0" i="0" sz="163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3976771e474_0_43"/>
            <p:cNvSpPr/>
            <p:nvPr/>
          </p:nvSpPr>
          <p:spPr>
            <a:xfrm>
              <a:off x="581172" y="1141705"/>
              <a:ext cx="87629" cy="779780"/>
            </a:xfrm>
            <a:custGeom>
              <a:rect b="b" l="l" r="r" t="t"/>
              <a:pathLst>
                <a:path extrusionOk="0" h="779780" w="87629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r>
                <a:t/>
              </a:r>
              <a:endParaRPr b="0" i="0" sz="163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g3976771e474_0_43"/>
          <p:cNvSpPr txBox="1"/>
          <p:nvPr/>
        </p:nvSpPr>
        <p:spPr>
          <a:xfrm>
            <a:off x="835392" y="1112968"/>
            <a:ext cx="17952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Fase 0: </a:t>
            </a: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(Junio-Diciembre 2025)</a:t>
            </a:r>
            <a:endParaRPr b="1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Acuerdos iniciales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3976771e474_0_43" title="Logos en blanc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76771e474_0_54"/>
          <p:cNvSpPr txBox="1"/>
          <p:nvPr/>
        </p:nvSpPr>
        <p:spPr>
          <a:xfrm>
            <a:off x="571673" y="1383913"/>
            <a:ext cx="15057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Poder Ejecutivo:</a:t>
            </a:r>
            <a:r>
              <a:rPr b="1" i="0" lang="en-US" sz="9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9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Compromisos y Programa de Gobierno, Prioridades Presupuestales, Agenda de transformaciones (Innovación, Dialogo Social, Consejos Industriales, otros)</a:t>
            </a:r>
            <a:endParaRPr b="0" i="0" sz="10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976771e474_0_54"/>
          <p:cNvSpPr/>
          <p:nvPr/>
        </p:nvSpPr>
        <p:spPr>
          <a:xfrm>
            <a:off x="2358800" y="1317832"/>
            <a:ext cx="0" cy="1329199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905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976771e474_0_54"/>
          <p:cNvSpPr/>
          <p:nvPr/>
        </p:nvSpPr>
        <p:spPr>
          <a:xfrm>
            <a:off x="4395375" y="1317832"/>
            <a:ext cx="0" cy="1329199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905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976771e474_0_54"/>
          <p:cNvSpPr txBox="1"/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Insumos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164" name="Google Shape;164;g3976771e474_0_54"/>
          <p:cNvSpPr txBox="1"/>
          <p:nvPr/>
        </p:nvSpPr>
        <p:spPr>
          <a:xfrm>
            <a:off x="571678" y="710575"/>
            <a:ext cx="27369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Tres agendas programáticas</a:t>
            </a:r>
            <a:endParaRPr b="0" i="0" sz="13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976771e474_0_54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976771e474_0_54"/>
          <p:cNvSpPr txBox="1"/>
          <p:nvPr/>
        </p:nvSpPr>
        <p:spPr>
          <a:xfrm>
            <a:off x="2608248" y="1383913"/>
            <a:ext cx="15057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PIT-CNT: </a:t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Documento Programático del Congreso PIT-CNT - Abril 2025 “</a:t>
            </a:r>
            <a:r>
              <a:rPr b="0" i="1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Trabajadoras y trabajadores de cara a un nuevo Uruguay.”</a:t>
            </a:r>
            <a:endParaRPr b="0" i="1" sz="10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976771e474_0_54"/>
          <p:cNvSpPr txBox="1"/>
          <p:nvPr/>
        </p:nvSpPr>
        <p:spPr>
          <a:xfrm>
            <a:off x="4644823" y="1383913"/>
            <a:ext cx="15057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Cámaras Empresariales:</a:t>
            </a:r>
            <a:r>
              <a:rPr b="0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Documento Confederación de Cámaras Empresariales: “</a:t>
            </a:r>
            <a:r>
              <a:rPr b="0" i="1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Agenda para el desarrollo </a:t>
            </a:r>
            <a:br>
              <a:rPr b="0" i="1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2025 – 2030.”</a:t>
            </a:r>
            <a:endParaRPr b="0" i="1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3976771e474_0_54" title="elemento-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976771e474_0_54" title="Logos en blanc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76771e474_0_69"/>
          <p:cNvSpPr txBox="1"/>
          <p:nvPr/>
        </p:nvSpPr>
        <p:spPr>
          <a:xfrm>
            <a:off x="508098" y="1410720"/>
            <a:ext cx="7638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OPP 2019 - </a:t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Aportes para una Estrategia de Desarrollo 2050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976771e474_0_69"/>
          <p:cNvSpPr/>
          <p:nvPr/>
        </p:nvSpPr>
        <p:spPr>
          <a:xfrm>
            <a:off x="2308000" y="1324673"/>
            <a:ext cx="0" cy="1173396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905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976771e474_0_69"/>
          <p:cNvSpPr/>
          <p:nvPr/>
        </p:nvSpPr>
        <p:spPr>
          <a:xfrm>
            <a:off x="4242975" y="1324673"/>
            <a:ext cx="0" cy="1173396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905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976771e474_0_69"/>
          <p:cNvSpPr txBox="1"/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Insumos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178" name="Google Shape;178;g3976771e474_0_69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Antecedentes relevantes más cercanos</a:t>
            </a:r>
            <a:endParaRPr b="0" i="0" sz="13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976771e474_0_69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976771e474_0_69"/>
          <p:cNvSpPr txBox="1"/>
          <p:nvPr/>
        </p:nvSpPr>
        <p:spPr>
          <a:xfrm>
            <a:off x="2557448" y="1448913"/>
            <a:ext cx="15057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CEPAL 2025 - </a:t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Metodología para Análisis de alineamiento de Planes a la Estrategia Desarrollo 2050. 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976771e474_0_69"/>
          <p:cNvSpPr txBox="1"/>
          <p:nvPr/>
        </p:nvSpPr>
        <p:spPr>
          <a:xfrm>
            <a:off x="4542650" y="1448913"/>
            <a:ext cx="16053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OPP 2025 - </a:t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Análisis de Planes y Estrategias elaboradas y en curso.</a:t>
            </a:r>
            <a:endParaRPr b="0" i="0" sz="6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3976771e474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354" y="1376783"/>
            <a:ext cx="828800" cy="10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976771e474_0_69" title="elemento-1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976771e474_0_69" title="Logos en blanco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84c7a4d0f_0_3"/>
          <p:cNvSpPr txBox="1"/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Avances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190" name="Google Shape;190;g3d84c7a4d0f_0_3"/>
          <p:cNvSpPr txBox="1"/>
          <p:nvPr/>
        </p:nvSpPr>
        <p:spPr>
          <a:xfrm>
            <a:off x="571674" y="722950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Definiciones de aspectos relevantes</a:t>
            </a:r>
            <a:endParaRPr b="0" i="0" sz="13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d84c7a4d0f_0_3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d84c7a4d0f_0_3"/>
          <p:cNvSpPr txBox="1"/>
          <p:nvPr/>
        </p:nvSpPr>
        <p:spPr>
          <a:xfrm>
            <a:off x="2624223" y="1110484"/>
            <a:ext cx="15057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3d84c7a4d0f_0_3" title="elemento-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d84c7a4d0f_0_3" title="Logos en blanc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g3d84c7a4d0f_0_3"/>
          <p:cNvGrpSpPr/>
          <p:nvPr/>
        </p:nvGrpSpPr>
        <p:grpSpPr>
          <a:xfrm>
            <a:off x="2407250" y="1317493"/>
            <a:ext cx="1721349" cy="1407101"/>
            <a:chOff x="2407250" y="1341709"/>
            <a:chExt cx="1721349" cy="1407101"/>
          </a:xfrm>
        </p:grpSpPr>
        <p:sp>
          <p:nvSpPr>
            <p:cNvPr id="196" name="Google Shape;196;g3d84c7a4d0f_0_3"/>
            <p:cNvSpPr txBox="1"/>
            <p:nvPr/>
          </p:nvSpPr>
          <p:spPr>
            <a:xfrm>
              <a:off x="2622899" y="1384650"/>
              <a:ext cx="1505700" cy="132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508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184D95"/>
                  </a:solidFill>
                  <a:latin typeface="Arial"/>
                  <a:ea typeface="Arial"/>
                  <a:cs typeface="Arial"/>
                  <a:sym typeface="Arial"/>
                </a:rPr>
                <a:t>Objetivo </a:t>
              </a:r>
              <a:endParaRPr b="1" i="0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508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508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184D95"/>
                  </a:solidFill>
                  <a:latin typeface="Arial"/>
                  <a:ea typeface="Arial"/>
                  <a:cs typeface="Arial"/>
                  <a:sym typeface="Arial"/>
                </a:rPr>
                <a:t>Enfoque</a:t>
              </a:r>
              <a:endParaRPr b="1" i="0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508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508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184D95"/>
                  </a:solidFill>
                  <a:latin typeface="Arial"/>
                  <a:ea typeface="Arial"/>
                  <a:cs typeface="Arial"/>
                  <a:sym typeface="Arial"/>
                </a:rPr>
                <a:t>Metodología de trabajo</a:t>
              </a:r>
              <a:endParaRPr b="1" i="0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508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508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184D95"/>
                  </a:solidFill>
                  <a:latin typeface="Arial"/>
                  <a:ea typeface="Arial"/>
                  <a:cs typeface="Arial"/>
                  <a:sym typeface="Arial"/>
                </a:rPr>
                <a:t>Gobernanza</a:t>
              </a:r>
              <a:endParaRPr b="0" i="0" sz="8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3d84c7a4d0f_0_3"/>
            <p:cNvSpPr/>
            <p:nvPr/>
          </p:nvSpPr>
          <p:spPr>
            <a:xfrm>
              <a:off x="2407250" y="1341709"/>
              <a:ext cx="0" cy="1407101"/>
            </a:xfrm>
            <a:custGeom>
              <a:rect b="b" l="l" r="r" t="t"/>
              <a:pathLst>
                <a:path extrusionOk="0" h="1947545" w="120000">
                  <a:moveTo>
                    <a:pt x="0" y="0"/>
                  </a:moveTo>
                  <a:lnTo>
                    <a:pt x="0" y="1947125"/>
                  </a:lnTo>
                </a:path>
              </a:pathLst>
            </a:custGeom>
            <a:noFill/>
            <a:ln cap="flat" cmpd="sng" w="19050">
              <a:solidFill>
                <a:srgbClr val="6CBE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3976771e474_0_188"/>
          <p:cNvPicPr preferRelativeResize="0"/>
          <p:nvPr/>
        </p:nvPicPr>
        <p:blipFill rotWithShape="1">
          <a:blip r:embed="rId3">
            <a:alphaModFix/>
          </a:blip>
          <a:srcRect b="30" l="0" r="0" t="20"/>
          <a:stretch/>
        </p:blipFill>
        <p:spPr>
          <a:xfrm>
            <a:off x="3406143" y="1413"/>
            <a:ext cx="3391820" cy="380082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976771e474_0_188"/>
          <p:cNvSpPr txBox="1"/>
          <p:nvPr/>
        </p:nvSpPr>
        <p:spPr>
          <a:xfrm>
            <a:off x="571650" y="1329925"/>
            <a:ext cx="23505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Mejora sostenida del bienestar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de la población mediante el </a:t>
            </a:r>
            <a:r>
              <a:rPr b="1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fortalecimiento de las capacidades productivas, tecnológicas y humanas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del país, orientando el desarrollo a través de la </a:t>
            </a:r>
            <a:r>
              <a:rPr b="1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productividad, la competitividad dinámica y la sostenibilidad ambiental y social</a:t>
            </a: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976771e474_0_188"/>
          <p:cNvSpPr txBox="1"/>
          <p:nvPr>
            <p:ph type="title"/>
          </p:nvPr>
        </p:nvSpPr>
        <p:spPr>
          <a:xfrm>
            <a:off x="571661" y="525166"/>
            <a:ext cx="12324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250">
            <a:spAutoFit/>
          </a:bodyPr>
          <a:lstStyle/>
          <a:p>
            <a:pPr indent="0" lvl="0" marL="12700" marR="508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Objetivo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205" name="Google Shape;205;g3976771e474_0_188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3976771e474_0_188" title="elemento-1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976771e474_0_188" title="Logos en blanco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76771e474_0_174"/>
          <p:cNvSpPr txBox="1"/>
          <p:nvPr/>
        </p:nvSpPr>
        <p:spPr>
          <a:xfrm>
            <a:off x="571675" y="1214726"/>
            <a:ext cx="16725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Competitividad</a:t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Transformación productiva, encadenamientos e inserción internacional para posicionar a Uruguay en mercados de alto valor, diversificando la matriz exportadora, mejorando la competitividad doméstica y generando empleo de calidad.adopción y aprendizaje tecnológico.</a:t>
            </a:r>
            <a:endParaRPr b="0" i="0" sz="7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976771e474_0_174"/>
          <p:cNvSpPr/>
          <p:nvPr/>
        </p:nvSpPr>
        <p:spPr>
          <a:xfrm>
            <a:off x="2358800" y="1148651"/>
            <a:ext cx="0" cy="1699233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905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976771e474_0_174"/>
          <p:cNvSpPr/>
          <p:nvPr/>
        </p:nvSpPr>
        <p:spPr>
          <a:xfrm>
            <a:off x="4395375" y="1148651"/>
            <a:ext cx="0" cy="1699233"/>
          </a:xfrm>
          <a:custGeom>
            <a:rect b="b" l="l" r="r" t="t"/>
            <a:pathLst>
              <a:path extrusionOk="0" h="1947545" w="12000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cap="flat" cmpd="sng" w="19050">
            <a:solidFill>
              <a:srgbClr val="6CBE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976771e474_0_174"/>
          <p:cNvSpPr txBox="1"/>
          <p:nvPr>
            <p:ph type="title"/>
          </p:nvPr>
        </p:nvSpPr>
        <p:spPr>
          <a:xfrm>
            <a:off x="571680" y="433150"/>
            <a:ext cx="41778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Políticas orientadas por misiones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216" name="Google Shape;216;g3976771e474_0_174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Lineamientos Estratégicos y alcance</a:t>
            </a:r>
            <a:endParaRPr b="0" i="0" sz="13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976771e474_0_174"/>
          <p:cNvSpPr/>
          <p:nvPr/>
        </p:nvSpPr>
        <p:spPr>
          <a:xfrm>
            <a:off x="411984" y="405804"/>
            <a:ext cx="92075" cy="564515"/>
          </a:xfrm>
          <a:custGeom>
            <a:rect b="b" l="l" r="r" t="t"/>
            <a:pathLst>
              <a:path extrusionOk="0" h="564515" w="92075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976771e474_0_174"/>
          <p:cNvSpPr txBox="1"/>
          <p:nvPr/>
        </p:nvSpPr>
        <p:spPr>
          <a:xfrm>
            <a:off x="4611798" y="1214726"/>
            <a:ext cx="1505700" cy="1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Sostenibilidad</a:t>
            </a:r>
            <a:endParaRPr b="1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Integra las dimensiones ambiental, climática y social como eje estructurante del desarrollo nacional, orientando este proceso hacia la generación de bienestar, inclusión, empleo de calidad bajo criterios integrales de sostenibilidad.</a:t>
            </a:r>
            <a:endParaRPr b="1" i="0" sz="9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976771e474_0_174"/>
          <p:cNvSpPr txBox="1"/>
          <p:nvPr/>
        </p:nvSpPr>
        <p:spPr>
          <a:xfrm>
            <a:off x="2577145" y="1256151"/>
            <a:ext cx="15999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Productividad</a:t>
            </a:r>
            <a:endParaRPr b="0" i="0" sz="1000" u="none" cap="none" strike="noStrik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80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Crecimiento basado en conocimiento, innovación y capacidades en todo el tejido productivo, elevando la productividad sistémica de forma sostenida mediante inversión, formación, adopción y aprendizaje tecnológico.</a:t>
            </a:r>
            <a:endParaRPr sz="800">
              <a:solidFill>
                <a:srgbClr val="58595B"/>
              </a:solidFill>
            </a:endParaRPr>
          </a:p>
        </p:txBody>
      </p:sp>
      <p:pic>
        <p:nvPicPr>
          <p:cNvPr id="220" name="Google Shape;220;g3976771e474_0_174" title="elemento-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976771e474_0_174" title="Logos en blanc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2026-04-16T17:48:19Z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2026-04-16T00:00:00Z</vt:filetime>
  </property>
  <property fmtid="{D5CDD505-2E9C-101B-9397-08002B2CF9AE}" pid="3" name="Creator">
    <vt:lpwstr>Adobe Illustrator 29.3 (Macintosh)</vt:lpwstr>
  </property>
  <property fmtid="{D5CDD505-2E9C-101B-9397-08002B2CF9AE}" pid="4" name="LastSaved">
    <vt:filetime>2026-04-16T00:00:00Z</vt:filetime>
  </property>
  <property fmtid="{D5CDD505-2E9C-101B-9397-08002B2CF9AE}" pid="5" name="Producer">
    <vt:lpwstr>Adobe PDF library 17.00</vt:lpwstr>
  </property>
</Properties>
</file>